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 id="2147483660" r:id="rId2"/>
    <p:sldMasterId id="2147483696" r:id="rId3"/>
  </p:sldMasterIdLst>
  <p:notesMasterIdLst>
    <p:notesMasterId r:id="rId41"/>
  </p:notesMasterIdLst>
  <p:handoutMasterIdLst>
    <p:handoutMasterId r:id="rId42"/>
  </p:handoutMasterIdLst>
  <p:sldIdLst>
    <p:sldId id="264" r:id="rId4"/>
    <p:sldId id="333" r:id="rId5"/>
    <p:sldId id="273" r:id="rId6"/>
    <p:sldId id="318" r:id="rId7"/>
    <p:sldId id="263" r:id="rId8"/>
    <p:sldId id="342" r:id="rId9"/>
    <p:sldId id="299" r:id="rId10"/>
    <p:sldId id="311" r:id="rId11"/>
    <p:sldId id="285" r:id="rId12"/>
    <p:sldId id="297" r:id="rId13"/>
    <p:sldId id="289" r:id="rId14"/>
    <p:sldId id="281" r:id="rId15"/>
    <p:sldId id="317" r:id="rId16"/>
    <p:sldId id="274" r:id="rId17"/>
    <p:sldId id="291" r:id="rId18"/>
    <p:sldId id="290" r:id="rId19"/>
    <p:sldId id="293" r:id="rId20"/>
    <p:sldId id="329" r:id="rId21"/>
    <p:sldId id="335" r:id="rId22"/>
    <p:sldId id="341" r:id="rId23"/>
    <p:sldId id="336" r:id="rId24"/>
    <p:sldId id="315" r:id="rId25"/>
    <p:sldId id="339" r:id="rId26"/>
    <p:sldId id="331" r:id="rId27"/>
    <p:sldId id="278" r:id="rId28"/>
    <p:sldId id="332" r:id="rId29"/>
    <p:sldId id="327" r:id="rId30"/>
    <p:sldId id="323" r:id="rId31"/>
    <p:sldId id="324" r:id="rId32"/>
    <p:sldId id="337" r:id="rId33"/>
    <p:sldId id="340" r:id="rId34"/>
    <p:sldId id="283" r:id="rId35"/>
    <p:sldId id="301" r:id="rId36"/>
    <p:sldId id="266" r:id="rId37"/>
    <p:sldId id="320" r:id="rId38"/>
    <p:sldId id="267" r:id="rId39"/>
    <p:sldId id="316" r:id="rId40"/>
  </p:sldIdLst>
  <p:sldSz cx="9144000" cy="6858000" type="screen4x3"/>
  <p:notesSz cx="6858000" cy="230505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633">
          <p15:clr>
            <a:srgbClr val="A4A3A4"/>
          </p15:clr>
        </p15:guide>
        <p15:guide id="2" pos="28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62"/>
    <a:srgbClr val="01A1DD"/>
    <a:srgbClr val="3FA6DF"/>
    <a:srgbClr val="3EA5DF"/>
    <a:srgbClr val="44AFE4"/>
    <a:srgbClr val="55B5E7"/>
    <a:srgbClr val="3CA1DD"/>
    <a:srgbClr val="00A1DF"/>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4" autoAdjust="0"/>
    <p:restoredTop sz="51459" autoAdjust="0"/>
  </p:normalViewPr>
  <p:slideViewPr>
    <p:cSldViewPr snapToGrid="0" snapToObjects="1">
      <p:cViewPr varScale="1">
        <p:scale>
          <a:sx n="59" d="100"/>
          <a:sy n="59" d="100"/>
        </p:scale>
        <p:origin x="3090" y="60"/>
      </p:cViewPr>
      <p:guideLst>
        <p:guide orient="horz" pos="633"/>
        <p:guide pos="2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B96232-E9ED-4D02-A8A1-EDBAB25E485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BF7F6AD-BCEE-4972-9451-BA8CC03FDA04}"/>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19E3AC1-0CE4-4D92-A2BC-C6B8C0BD3CF4}" type="datetimeFigureOut">
              <a:rPr lang="en-US"/>
              <a:pPr>
                <a:defRPr/>
              </a:pPr>
              <a:t>12/19/2020</a:t>
            </a:fld>
            <a:endParaRPr lang="en-US"/>
          </a:p>
        </p:txBody>
      </p:sp>
      <p:sp>
        <p:nvSpPr>
          <p:cNvPr id="4" name="Footer Placeholder 3">
            <a:extLst>
              <a:ext uri="{FF2B5EF4-FFF2-40B4-BE49-F238E27FC236}">
                <a16:creationId xmlns:a16="http://schemas.microsoft.com/office/drawing/2014/main" id="{71FC6F7C-D518-4577-8CDD-40F96E40B57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1AE9B744-2948-462B-9150-AC797EAA7515}"/>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EE83E03-F5F9-4C29-9936-FF199100177B}"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4D4D46-196E-4CF6-9D37-003F4E9B16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0252DEE-47D0-4B60-ABE3-5F63E8668F9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6948CD8-8DFF-4CD5-B5EA-3F3B994C5478}" type="datetimeFigureOut">
              <a:rPr lang="en-US"/>
              <a:pPr>
                <a:defRPr/>
              </a:pPr>
              <a:t>12/19/2020</a:t>
            </a:fld>
            <a:endParaRPr lang="en-US"/>
          </a:p>
        </p:txBody>
      </p:sp>
      <p:sp>
        <p:nvSpPr>
          <p:cNvPr id="4" name="Slide Image Placeholder 3">
            <a:extLst>
              <a:ext uri="{FF2B5EF4-FFF2-40B4-BE49-F238E27FC236}">
                <a16:creationId xmlns:a16="http://schemas.microsoft.com/office/drawing/2014/main" id="{D0278196-67E3-4FED-8494-F2975DD22CF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70FEC72-EA6F-46ED-938D-2D8C24AEDB7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27395D-B150-4532-849B-16A6C21D109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92FF82A-6B28-4579-8CCC-D4B5CAEA697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EF4CC54-871A-4238-95D3-33E14F4627E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nxterra.orfaleacenter.ucsb.edu/topics/" TargetMode="External"/><Relationship Id="rId3" Type="http://schemas.openxmlformats.org/officeDocument/2006/relationships/hyperlink" Target="https://ceils.ucla.edu/resources/teaching-guides/interactive-teaching/" TargetMode="External"/><Relationship Id="rId7" Type="http://schemas.openxmlformats.org/officeDocument/2006/relationships/hyperlink" Target="https://www.ucop.edu/sustainability/policy-areas/annual-reports.html"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drive.google.com/file/d/0BxyAT9ZPmxcvblVaVzhEMnhzSU0/view" TargetMode="External"/><Relationship Id="rId5" Type="http://schemas.openxmlformats.org/officeDocument/2006/relationships/hyperlink" Target="https://apps.apple.com/us/app/abcd-cards/id1212769036" TargetMode="External"/><Relationship Id="rId4" Type="http://schemas.openxmlformats.org/officeDocument/2006/relationships/hyperlink" Target="https://play.google.com/store/apps/details?id=com.greeneb4.ABCDCards&amp;hl=en_U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cop.edu/sustainability/sustainability_report_2019_f2.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news.ucmerced.edu/news/2019/researchers-hope-tackle-methane-emissions-manure-through-use-biochar" TargetMode="External"/><Relationship Id="rId13" Type="http://schemas.openxmlformats.org/officeDocument/2006/relationships/hyperlink" Target="https://www.news.ucsb.edu/2019/019595/charismatic-carbon" TargetMode="External"/><Relationship Id="rId3" Type="http://schemas.openxmlformats.org/officeDocument/2006/relationships/hyperlink" Target="http://newsroom.ucla.edu/stories/reimagining-co2:-ucla-team-advances-to-carbon-xprize-finals" TargetMode="External"/><Relationship Id="rId7" Type="http://schemas.openxmlformats.org/officeDocument/2006/relationships/hyperlink" Target="https://www.facebook.com/sustainUCMerced/photos/a.411820734144/10155265673464145/?type=3&amp;theater" TargetMode="External"/><Relationship Id="rId12" Type="http://schemas.openxmlformats.org/officeDocument/2006/relationships/hyperlink" Target="https://news.uci.edu/2018/04/20/powering-dow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youtube.com/watch?v=Cq4DL-eZhro" TargetMode="External"/><Relationship Id="rId11" Type="http://schemas.openxmlformats.org/officeDocument/2006/relationships/hyperlink" Target="https://ucrtoday.ucr.edu/24072" TargetMode="External"/><Relationship Id="rId5" Type="http://schemas.openxmlformats.org/officeDocument/2006/relationships/hyperlink" Target="https://ucrtoday.ucr.edu/34997/_u0c3390-1" TargetMode="External"/><Relationship Id="rId15" Type="http://schemas.openxmlformats.org/officeDocument/2006/relationships/hyperlink" Target="https://www.news.ucsb.edu/2019/019648/royal-fellowship" TargetMode="External"/><Relationship Id="rId10" Type="http://schemas.openxmlformats.org/officeDocument/2006/relationships/hyperlink" Target="https://ucsdnews.ucsd.edu/feature/surfing_into_a_greener_future" TargetMode="External"/><Relationship Id="rId4" Type="http://schemas.openxmlformats.org/officeDocument/2006/relationships/hyperlink" Target="https://news.ucsc.edu/2016/05/solar-greenhouse.html" TargetMode="External"/><Relationship Id="rId9" Type="http://schemas.openxmlformats.org/officeDocument/2006/relationships/hyperlink" Target="https://caes.ucdavis.edu/news/articles/2018/may/can-seaweed-cut-methane-emissions-on-dairies" TargetMode="External"/><Relationship Id="rId14" Type="http://schemas.openxmlformats.org/officeDocument/2006/relationships/hyperlink" Target="https://newsroom.ucla.edu/releases/ucla-researchers-double-efficiency-24738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niversityofcalifornia.edu/infocent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scholarship.org/uc/item/34m0j8j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apitalprograms.ucla.edu/"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capitalprograms.ucla.edu/Projects/Archiv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newsroom.ucla.edu/stories/reimagining-co2:-ucla-team-advances-to-carbon-xprize-final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carbon.xprize.org/prizes/carbo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ingcounty.gov/services/environment/climate/our-changing-climate/infographics.asp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scholarship.org/uc/item/34m0j8j6"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facilities.ucla.edu/services" TargetMode="External"/><Relationship Id="rId4" Type="http://schemas.openxmlformats.org/officeDocument/2006/relationships/hyperlink" Target="https://www.apb.ucla.edu/campus-statistics/enrollment"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eils.ucla.edu/resources/teaching-guides/interactive-teachin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ioes.ucla.edu/article/ucla-student-wins-award-for-climate-action-and-social-justice/"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dailybruin.com/images/2013/05/ecochella-video-still.jp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bendingthecurve.ucsd.edu/"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climateandhealth/effects/default.htm"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who.int/news-room/fact-sheets/detail/climate-change-and-health" TargetMode="External"/><Relationship Id="rId5" Type="http://schemas.openxmlformats.org/officeDocument/2006/relationships/hyperlink" Target="https://scholar.harvard.edu/files/jisungpark/files/paper_nyc_aejep.pdf" TargetMode="External"/><Relationship Id="rId4" Type="http://schemas.openxmlformats.org/officeDocument/2006/relationships/hyperlink" Target="https://www.nature.com/articles/s41467-019-12808-z"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iversityofcalifornia.edu/infocent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iversityofcalifornia.edu/infocent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List_of_United_States_cities_by_popul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B8899FE-03DD-4C61-8FAF-31A9BF4A04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6803AE3-BA91-450A-8E01-4DC2F20B6BC8}"/>
              </a:ext>
            </a:extLst>
          </p:cNvPr>
          <p:cNvSpPr>
            <a:spLocks noGrp="1"/>
          </p:cNvSpPr>
          <p:nvPr>
            <p:ph type="body" idx="1"/>
          </p:nvPr>
        </p:nvSpPr>
        <p:spPr/>
        <p:txBody>
          <a:bodyPr/>
          <a:lstStyle/>
          <a:p>
            <a:pPr eaLnBrk="1" fontAlgn="auto" hangingPunct="1">
              <a:spcBef>
                <a:spcPts val="0"/>
              </a:spcBef>
              <a:spcAft>
                <a:spcPts val="0"/>
              </a:spcAft>
              <a:defRPr/>
            </a:pPr>
            <a:r>
              <a:rPr lang="en-US" i="0" dirty="0">
                <a:cs typeface="Calibri"/>
              </a:rPr>
              <a:t>Today we’re going to discuss the </a:t>
            </a:r>
            <a:r>
              <a:rPr lang="en-US" b="1" i="0" dirty="0">
                <a:cs typeface="Calibri"/>
              </a:rPr>
              <a:t>University of California’s Carbon Neutrality Initiative.</a:t>
            </a:r>
          </a:p>
          <a:p>
            <a:pPr eaLnBrk="1" fontAlgn="auto" hangingPunct="1">
              <a:spcBef>
                <a:spcPts val="0"/>
              </a:spcBef>
              <a:spcAft>
                <a:spcPts val="0"/>
              </a:spcAft>
              <a:defRPr/>
            </a:pPr>
            <a:endParaRPr lang="en-US" i="0" dirty="0">
              <a:cs typeface="Calibri"/>
            </a:endParaRPr>
          </a:p>
          <a:p>
            <a:pPr eaLnBrk="1" fontAlgn="auto" hangingPunct="1">
              <a:spcBef>
                <a:spcPts val="0"/>
              </a:spcBef>
              <a:spcAft>
                <a:spcPts val="0"/>
              </a:spcAft>
              <a:defRPr/>
            </a:pPr>
            <a:endParaRPr lang="en-US" i="1" dirty="0">
              <a:cs typeface="Calibri"/>
            </a:endParaRPr>
          </a:p>
          <a:p>
            <a:pPr eaLnBrk="1" fontAlgn="auto" hangingPunct="1">
              <a:spcBef>
                <a:spcPts val="0"/>
              </a:spcBef>
              <a:spcAft>
                <a:spcPts val="0"/>
              </a:spcAft>
              <a:defRPr/>
            </a:pPr>
            <a:r>
              <a:rPr lang="en-US" i="1" dirty="0">
                <a:cs typeface="Calibri"/>
              </a:rPr>
              <a:t>-----------</a:t>
            </a:r>
            <a:r>
              <a:rPr lang="en-US" i="1" dirty="0"/>
              <a:t>-------</a:t>
            </a:r>
            <a:r>
              <a:rPr lang="en-US" i="1" dirty="0">
                <a:cs typeface="Calibri"/>
              </a:rPr>
              <a:t>----------NOTE TO INSTRUCTORS---</a:t>
            </a:r>
            <a:r>
              <a:rPr lang="en-US" i="1" dirty="0"/>
              <a:t>---------------------</a:t>
            </a:r>
            <a:r>
              <a:rPr lang="en-US" i="1" dirty="0">
                <a:cs typeface="Calibri"/>
              </a:rPr>
              <a:t>----</a:t>
            </a:r>
            <a:br>
              <a:rPr lang="en-US" i="1" dirty="0">
                <a:cs typeface="+mn-lt"/>
              </a:rPr>
            </a:br>
            <a:br>
              <a:rPr lang="en-US" sz="1400" i="1" dirty="0">
                <a:cs typeface="+mn-lt"/>
              </a:rPr>
            </a:br>
            <a:r>
              <a:rPr lang="en-US" sz="1400" i="1" dirty="0">
                <a:cs typeface="Calibri"/>
              </a:rPr>
              <a:t>Hello! </a:t>
            </a:r>
            <a:r>
              <a:rPr lang="en-US" sz="1400" b="1" i="1" dirty="0">
                <a:cs typeface="Calibri"/>
              </a:rPr>
              <a:t>Thank you </a:t>
            </a:r>
            <a:r>
              <a:rPr lang="en-US" sz="1400" i="1" dirty="0">
                <a:cs typeface="Calibri"/>
              </a:rPr>
              <a:t>for taking part in our initiative to educate students about the UC Carbon Neutrality Initiative. </a:t>
            </a:r>
          </a:p>
          <a:p>
            <a:pPr eaLnBrk="1" fontAlgn="auto" hangingPunct="1">
              <a:spcBef>
                <a:spcPts val="0"/>
              </a:spcBef>
              <a:spcAft>
                <a:spcPts val="0"/>
              </a:spcAft>
              <a:defRPr/>
            </a:pPr>
            <a:endParaRPr lang="en-US" sz="1400" i="1" dirty="0">
              <a:cs typeface="Calibri"/>
            </a:endParaRPr>
          </a:p>
          <a:p>
            <a:pPr eaLnBrk="1" fontAlgn="auto" hangingPunct="1">
              <a:spcBef>
                <a:spcPts val="0"/>
              </a:spcBef>
              <a:spcAft>
                <a:spcPts val="0"/>
              </a:spcAft>
              <a:defRPr/>
            </a:pPr>
            <a:r>
              <a:rPr lang="en-US" sz="1400" b="1" i="1" dirty="0">
                <a:cs typeface="Calibri"/>
              </a:rPr>
              <a:t>You are welcome to tailor this presentation for your purposes</a:t>
            </a:r>
            <a:r>
              <a:rPr lang="en-US" sz="1400" i="1" dirty="0">
                <a:cs typeface="Calibri"/>
              </a:rPr>
              <a:t>, of course, but please read through the information below to help guide you.  </a:t>
            </a:r>
            <a:endParaRPr lang="en-US" sz="1400" i="1" dirty="0"/>
          </a:p>
          <a:p>
            <a:pPr eaLnBrk="1" fontAlgn="auto" hangingPunct="1">
              <a:spcBef>
                <a:spcPts val="0"/>
              </a:spcBef>
              <a:spcAft>
                <a:spcPts val="0"/>
              </a:spcAft>
              <a:defRPr/>
            </a:pPr>
            <a:endParaRPr lang="en-US" sz="1400" i="1" dirty="0">
              <a:cs typeface="Calibri"/>
            </a:endParaRPr>
          </a:p>
          <a:p>
            <a:pPr eaLnBrk="1" fontAlgn="auto" hangingPunct="1">
              <a:spcBef>
                <a:spcPts val="0"/>
              </a:spcBef>
              <a:spcAft>
                <a:spcPts val="0"/>
              </a:spcAft>
              <a:defRPr/>
            </a:pPr>
            <a:r>
              <a:rPr lang="en-US" sz="1400" b="1" i="1" dirty="0">
                <a:cs typeface="Calibri"/>
              </a:rPr>
              <a:t>Timing:</a:t>
            </a:r>
            <a:r>
              <a:rPr lang="en-US" sz="1400" i="1" dirty="0">
                <a:cs typeface="Calibri"/>
              </a:rPr>
              <a:t> This presentation takes ~25-30 minutes. It showcases the CNI and explains how the UC System, and your campus, is doing so far. </a:t>
            </a:r>
            <a:endParaRPr lang="en-US" sz="1400" b="1" i="1" dirty="0">
              <a:cs typeface="Calibri"/>
            </a:endParaRPr>
          </a:p>
          <a:p>
            <a:pPr eaLnBrk="1" fontAlgn="auto" hangingPunct="1">
              <a:spcBef>
                <a:spcPts val="0"/>
              </a:spcBef>
              <a:spcAft>
                <a:spcPts val="0"/>
              </a:spcAft>
              <a:defRPr/>
            </a:pPr>
            <a:endParaRPr lang="en-US" sz="1400" i="1" dirty="0">
              <a:cs typeface="+mn-lt"/>
            </a:endParaRPr>
          </a:p>
          <a:p>
            <a:pPr eaLnBrk="1" fontAlgn="auto" hangingPunct="1">
              <a:spcBef>
                <a:spcPts val="0"/>
              </a:spcBef>
              <a:spcAft>
                <a:spcPts val="0"/>
              </a:spcAft>
              <a:defRPr/>
            </a:pPr>
            <a:r>
              <a:rPr lang="en-US" sz="1400" b="1" i="1" dirty="0">
                <a:cs typeface="+mn-lt"/>
              </a:rPr>
              <a:t>Active Learning: </a:t>
            </a:r>
            <a:r>
              <a:rPr lang="en-US" sz="1400" i="1" dirty="0">
                <a:cs typeface="Calibri"/>
              </a:rPr>
              <a:t>This presentation includes two easy active-learning exercises. Active learning activities in the classroom are </a:t>
            </a:r>
            <a:r>
              <a:rPr lang="en-US" sz="1400" i="1" u="sng" dirty="0">
                <a:cs typeface="Calibri"/>
              </a:rPr>
              <a:t>known to increase participation, inclusivity, and learning</a:t>
            </a:r>
            <a:r>
              <a:rPr lang="en-US" sz="1400" i="1" u="none" dirty="0">
                <a:cs typeface="Calibri"/>
              </a:rPr>
              <a:t>. </a:t>
            </a:r>
            <a:r>
              <a:rPr lang="en-US" sz="2000" dirty="0">
                <a:hlinkClick r:id="rId3"/>
              </a:rPr>
              <a:t>https://ceils.ucla.edu/resources/teaching-guides/interactive-teaching/</a:t>
            </a:r>
            <a:endParaRPr lang="en-US" sz="2000" dirty="0"/>
          </a:p>
          <a:p>
            <a:pPr eaLnBrk="1" fontAlgn="auto" hangingPunct="1">
              <a:spcBef>
                <a:spcPts val="0"/>
              </a:spcBef>
              <a:spcAft>
                <a:spcPts val="0"/>
              </a:spcAft>
              <a:defRPr/>
            </a:pPr>
            <a:endParaRPr lang="en-US" sz="1400" i="1" dirty="0">
              <a:cs typeface="Calibri"/>
            </a:endParaRPr>
          </a:p>
          <a:p>
            <a:pPr lvl="1" eaLnBrk="1" fontAlgn="auto" hangingPunct="1">
              <a:spcBef>
                <a:spcPts val="0"/>
              </a:spcBef>
              <a:spcAft>
                <a:spcPts val="0"/>
              </a:spcAft>
              <a:buFont typeface="Arial" panose="020B0604020202020204" pitchFamily="34" charset="0"/>
              <a:buNone/>
              <a:defRPr/>
            </a:pPr>
            <a:r>
              <a:rPr lang="en-US" sz="1400" i="1" dirty="0">
                <a:cs typeface="Calibri"/>
              </a:rPr>
              <a:t>1) The first exercise is a multiple-choice question. </a:t>
            </a:r>
            <a:r>
              <a:rPr lang="en-US" sz="1400" i="1" dirty="0">
                <a:cs typeface="+mn-lt"/>
              </a:rPr>
              <a:t>To answer the questions, students can use a simple app called "</a:t>
            </a:r>
            <a:r>
              <a:rPr lang="en-US" sz="1400" b="1" i="1" dirty="0">
                <a:cs typeface="+mn-lt"/>
              </a:rPr>
              <a:t>ABCD Cards</a:t>
            </a:r>
            <a:r>
              <a:rPr lang="en-US" sz="1400" i="1" dirty="0">
                <a:cs typeface="+mn-lt"/>
              </a:rPr>
              <a:t>" available for free download on their smartphones. Though it is a quick download, to save time, you may request that students come to class having already downloaded it. </a:t>
            </a:r>
          </a:p>
          <a:p>
            <a:pPr lvl="1" eaLnBrk="1" fontAlgn="auto" hangingPunct="1">
              <a:spcBef>
                <a:spcPts val="0"/>
              </a:spcBef>
              <a:spcAft>
                <a:spcPts val="0"/>
              </a:spcAft>
              <a:defRPr/>
            </a:pPr>
            <a:r>
              <a:rPr lang="en-US" sz="1400" i="1" dirty="0">
                <a:hlinkClick r:id="rId4"/>
              </a:rPr>
              <a:t>https://play.google.com/store/apps/details?id=com.greeneb4.ABCDCards&amp;hl=en_US</a:t>
            </a:r>
            <a:endParaRPr lang="en-US" sz="1400" i="1" dirty="0"/>
          </a:p>
          <a:p>
            <a:pPr lvl="1" eaLnBrk="1" fontAlgn="auto" hangingPunct="1">
              <a:spcBef>
                <a:spcPts val="0"/>
              </a:spcBef>
              <a:spcAft>
                <a:spcPts val="0"/>
              </a:spcAft>
              <a:defRPr/>
            </a:pPr>
            <a:r>
              <a:rPr lang="en-US" sz="1400" i="1" dirty="0">
                <a:hlinkClick r:id="rId5"/>
              </a:rPr>
              <a:t>https://apps.apple.com/us/app/abcd-cards/id1212769036</a:t>
            </a:r>
            <a:endParaRPr lang="en-US" sz="1400" i="1" dirty="0"/>
          </a:p>
          <a:p>
            <a:pPr lvl="1" eaLnBrk="1" fontAlgn="auto" hangingPunct="1">
              <a:spcBef>
                <a:spcPts val="0"/>
              </a:spcBef>
              <a:spcAft>
                <a:spcPts val="0"/>
              </a:spcAft>
              <a:defRPr/>
            </a:pPr>
            <a:r>
              <a:rPr lang="en-US" sz="1400" i="1" dirty="0">
                <a:cs typeface="+mn-lt"/>
              </a:rPr>
              <a:t>Or you can go low-tech and create a set of cards that you hand out. Having everyone use the app or a set of cards it </a:t>
            </a:r>
            <a:r>
              <a:rPr lang="en-US" sz="1400" i="1" u="sng" dirty="0">
                <a:cs typeface="+mn-lt"/>
              </a:rPr>
              <a:t>better than asking for “a raise of hands” </a:t>
            </a:r>
            <a:r>
              <a:rPr lang="en-US" sz="1400" i="1" dirty="0">
                <a:cs typeface="+mn-lt"/>
              </a:rPr>
              <a:t>for each possible answer.  With the app everyone answers at the same time so there is much less pressure to publicly get it right and more students will participate. Plus it’s more fun.</a:t>
            </a:r>
          </a:p>
          <a:p>
            <a:pPr lvl="1" eaLnBrk="1" fontAlgn="auto" hangingPunct="1">
              <a:spcBef>
                <a:spcPts val="0"/>
              </a:spcBef>
              <a:spcAft>
                <a:spcPts val="0"/>
              </a:spcAft>
              <a:defRPr/>
            </a:pPr>
            <a:endParaRPr lang="en-US" sz="1400" i="1" dirty="0">
              <a:cs typeface="+mn-lt"/>
            </a:endParaRPr>
          </a:p>
          <a:p>
            <a:pPr lvl="1" eaLnBrk="1" fontAlgn="auto" hangingPunct="1">
              <a:spcBef>
                <a:spcPts val="0"/>
              </a:spcBef>
              <a:spcAft>
                <a:spcPts val="0"/>
              </a:spcAft>
              <a:buFont typeface="Arial" panose="020B0604020202020204" pitchFamily="34" charset="0"/>
              <a:buNone/>
              <a:defRPr/>
            </a:pPr>
            <a:r>
              <a:rPr lang="en-US" sz="1400" i="1" dirty="0">
                <a:cs typeface="+mn-lt"/>
              </a:rPr>
              <a:t>2) The second, a Think-Pair-Share activity, requires no technology.</a:t>
            </a:r>
          </a:p>
          <a:p>
            <a:pPr eaLnBrk="1" fontAlgn="auto" hangingPunct="1">
              <a:spcBef>
                <a:spcPts val="0"/>
              </a:spcBef>
              <a:spcAft>
                <a:spcPts val="0"/>
              </a:spcAft>
              <a:defRPr/>
            </a:pPr>
            <a:endParaRPr lang="en-US" sz="1400" i="1" dirty="0">
              <a:cs typeface="+mn-lt"/>
            </a:endParaRPr>
          </a:p>
          <a:p>
            <a:pPr eaLnBrk="1" fontAlgn="auto" hangingPunct="1">
              <a:spcBef>
                <a:spcPts val="0"/>
              </a:spcBef>
              <a:spcAft>
                <a:spcPts val="0"/>
              </a:spcAft>
              <a:defRPr/>
            </a:pPr>
            <a:r>
              <a:rPr lang="en-US" sz="1400" b="1" i="1" dirty="0">
                <a:cs typeface="+mn-lt"/>
              </a:rPr>
              <a:t>Diversity and Inclusiveness:</a:t>
            </a:r>
            <a:r>
              <a:rPr lang="en-US" sz="1400" i="1" dirty="0">
                <a:cs typeface="+mn-lt"/>
              </a:rPr>
              <a:t> If you decide to add or drop slides/images, please keep in mind that we have selected images that represent the diverse groups of people engaged in CNI activities across the UCs. This is another method of creating inclusive classrooms. </a:t>
            </a:r>
            <a:br>
              <a:rPr lang="en-US" sz="1400" i="1" dirty="0">
                <a:cs typeface="+mn-lt"/>
              </a:rPr>
            </a:br>
            <a:endParaRPr lang="en-US" sz="1400" i="1" dirty="0">
              <a:cs typeface="+mn-lt"/>
            </a:endParaRPr>
          </a:p>
          <a:p>
            <a:pPr>
              <a:spcBef>
                <a:spcPts val="0"/>
              </a:spcBef>
              <a:spcAft>
                <a:spcPts val="0"/>
              </a:spcAft>
              <a:defRPr/>
            </a:pPr>
            <a:r>
              <a:rPr lang="en-US" sz="1400" b="1" i="1" dirty="0">
                <a:cs typeface="+mn-lt"/>
              </a:rPr>
              <a:t>Suggested Supplemental Reading</a:t>
            </a:r>
            <a:r>
              <a:rPr lang="en-US" sz="1400" i="1" dirty="0">
                <a:cs typeface="Calibri"/>
              </a:rPr>
              <a:t>: If you choose to assign reading with this module, two suggestions are:</a:t>
            </a:r>
          </a:p>
          <a:p>
            <a:pPr>
              <a:spcBef>
                <a:spcPts val="0"/>
              </a:spcBef>
              <a:spcAft>
                <a:spcPts val="0"/>
              </a:spcAft>
              <a:defRPr/>
            </a:pPr>
            <a:r>
              <a:rPr lang="en-US" sz="1400" i="1" dirty="0">
                <a:cs typeface="Calibri"/>
              </a:rPr>
              <a:t>UC Bending the Curve Report: </a:t>
            </a:r>
            <a:r>
              <a:rPr lang="en-US" dirty="0">
                <a:hlinkClick r:id="rId6"/>
              </a:rPr>
              <a:t>https://drive.google.com/file/d/0BxyAT9ZPmxcvblVaVzhEMnhzSU0/view</a:t>
            </a:r>
            <a:endParaRPr lang="en-US" sz="1400" i="1" dirty="0">
              <a:cs typeface="Calibri"/>
            </a:endParaRPr>
          </a:p>
          <a:p>
            <a:pPr>
              <a:spcBef>
                <a:spcPts val="0"/>
              </a:spcBef>
              <a:spcAft>
                <a:spcPts val="0"/>
              </a:spcAft>
              <a:defRPr/>
            </a:pPr>
            <a:r>
              <a:rPr lang="en-US" sz="1400" i="1" dirty="0">
                <a:cs typeface="Calibri"/>
              </a:rPr>
              <a:t>The latest annual UC Sustainability Report:  </a:t>
            </a:r>
            <a:r>
              <a:rPr lang="en-US" dirty="0">
                <a:hlinkClick r:id="rId7"/>
              </a:rPr>
              <a:t>https://www.ucop.edu/sustainability/policy-areas/annual-reports.html</a:t>
            </a:r>
            <a:endParaRPr lang="en-US" dirty="0"/>
          </a:p>
          <a:p>
            <a:pPr eaLnBrk="1" fontAlgn="auto" hangingPunct="1">
              <a:spcBef>
                <a:spcPts val="0"/>
              </a:spcBef>
              <a:spcAft>
                <a:spcPts val="0"/>
              </a:spcAft>
              <a:defRPr/>
            </a:pPr>
            <a:endParaRPr lang="en-US" sz="1400" i="1" dirty="0">
              <a:cs typeface="Calibri"/>
            </a:endParaRPr>
          </a:p>
          <a:p>
            <a:pPr marL="0" indent="0" eaLnBrk="1" fontAlgn="auto" hangingPunct="1">
              <a:spcBef>
                <a:spcPts val="0"/>
              </a:spcBef>
              <a:spcAft>
                <a:spcPts val="0"/>
              </a:spcAft>
              <a:buFont typeface="Arial" panose="020B0604020202020204" pitchFamily="34" charset="0"/>
              <a:buNone/>
              <a:defRPr/>
            </a:pPr>
            <a:r>
              <a:rPr lang="en-US" sz="1400" b="1" i="1" dirty="0">
                <a:cs typeface="Calibri"/>
              </a:rPr>
              <a:t>Formatting: </a:t>
            </a:r>
            <a:r>
              <a:rPr lang="en-US" sz="1400" b="0" i="1" dirty="0">
                <a:cs typeface="Calibri"/>
              </a:rPr>
              <a:t>If you have an older version of </a:t>
            </a:r>
            <a:r>
              <a:rPr lang="en-US" sz="1400" i="1" dirty="0">
                <a:cs typeface="Calibri"/>
              </a:rPr>
              <a:t>PowerPoint (.ppt instead of .pptx files) there may be some formatting issues. If you need a .ppt version, just let us know. We do not yet have this presentation in Keynote or Google Slides, though if you require one of those formats, please let us know. </a:t>
            </a:r>
            <a:br>
              <a:rPr lang="en-US" sz="1400" i="1" dirty="0">
                <a:cs typeface="+mn-lt"/>
              </a:rPr>
            </a:br>
            <a:endParaRPr lang="en-US"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1" dirty="0"/>
              <a:t>Comments? </a:t>
            </a:r>
            <a:r>
              <a:rPr lang="en-US" sz="1400" i="1" dirty="0">
                <a:cs typeface="Calibri"/>
              </a:rPr>
              <a:t>Send your feedback to Cully Nordby:</a:t>
            </a:r>
            <a:r>
              <a:rPr lang="en-US" sz="1400" i="1" baseline="0" dirty="0">
                <a:cs typeface="Calibri"/>
              </a:rPr>
              <a:t> </a:t>
            </a:r>
            <a:r>
              <a:rPr lang="en-US" sz="1400" i="1" dirty="0">
                <a:cs typeface="Calibri"/>
              </a:rPr>
              <a:t>nordby@ucla.edu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i="1"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1" dirty="0">
                <a:cs typeface="Calibri"/>
              </a:rPr>
              <a:t>MORE Teaching Resources: </a:t>
            </a:r>
            <a:r>
              <a:rPr lang="en-US" sz="1400" b="0" i="1" dirty="0">
                <a:cs typeface="Calibri"/>
              </a:rPr>
              <a:t>The online platform </a:t>
            </a:r>
            <a:r>
              <a:rPr lang="en-US" sz="1400" b="1" i="1" dirty="0">
                <a:cs typeface="Calibri"/>
              </a:rPr>
              <a:t>UC-CSU NXTerra </a:t>
            </a:r>
            <a:r>
              <a:rPr lang="en-US" sz="1400" b="0" i="1" dirty="0">
                <a:cs typeface="Calibri"/>
              </a:rPr>
              <a:t>is a curated resource for college instructors from across all disciplines and anyone seeking to enhance their teaching and learning about the climate crisis, critical sustainability, and climate justice studies, both inside and outside the classroom. </a:t>
            </a:r>
            <a:r>
              <a:rPr lang="en-US" sz="2000" dirty="0">
                <a:hlinkClick r:id="rId8"/>
              </a:rPr>
              <a:t>https://www.nxterra.orfaleacenter.ucsb.edu/topics/</a:t>
            </a:r>
            <a:endParaRPr lang="en-US" sz="1400" b="0" i="1" dirty="0">
              <a:cs typeface="Calibri"/>
            </a:endParaRPr>
          </a:p>
          <a:p>
            <a:pPr eaLnBrk="1" fontAlgn="auto" hangingPunct="1">
              <a:spcBef>
                <a:spcPts val="0"/>
              </a:spcBef>
              <a:spcAft>
                <a:spcPts val="0"/>
              </a:spcAft>
              <a:defRPr/>
            </a:pPr>
            <a:br>
              <a:rPr lang="en-US" sz="1400" i="1" dirty="0">
                <a:cs typeface="+mn-lt"/>
              </a:rPr>
            </a:br>
            <a:r>
              <a:rPr lang="en-US" sz="1400" i="1" dirty="0">
                <a:cs typeface="Calibri"/>
              </a:rPr>
              <a:t>Thank you! </a:t>
            </a:r>
          </a:p>
          <a:p>
            <a:pPr eaLnBrk="1" fontAlgn="auto" hangingPunct="1">
              <a:spcBef>
                <a:spcPts val="0"/>
              </a:spcBef>
              <a:spcAft>
                <a:spcPts val="0"/>
              </a:spcAft>
              <a:defRPr/>
            </a:pPr>
            <a:endParaRPr lang="en-US" i="1" dirty="0">
              <a:cs typeface="Calibri"/>
            </a:endParaRPr>
          </a:p>
          <a:p>
            <a:pPr eaLnBrk="1" fontAlgn="auto" hangingPunct="1">
              <a:spcBef>
                <a:spcPts val="0"/>
              </a:spcBef>
              <a:spcAft>
                <a:spcPts val="0"/>
              </a:spcAft>
              <a:defRPr/>
            </a:pPr>
            <a:r>
              <a:rPr lang="en-US" i="1" u="sng" dirty="0">
                <a:cs typeface="Calibri"/>
              </a:rPr>
              <a:t>Presentation created by the UCLA Institute of the Environment and Sustainability</a:t>
            </a:r>
          </a:p>
          <a:p>
            <a:pPr marL="171450" indent="-171450" eaLnBrk="1" fontAlgn="auto" hangingPunct="1">
              <a:spcBef>
                <a:spcPts val="0"/>
              </a:spcBef>
              <a:spcAft>
                <a:spcPts val="0"/>
              </a:spcAft>
              <a:buFont typeface="Arial" panose="020B0604020202020204" pitchFamily="34" charset="0"/>
              <a:buChar char="•"/>
              <a:defRPr/>
            </a:pPr>
            <a:r>
              <a:rPr lang="en-US" i="1" dirty="0">
                <a:cs typeface="Calibri"/>
              </a:rPr>
              <a:t>Nickie </a:t>
            </a:r>
            <a:r>
              <a:rPr lang="en-US" i="1" dirty="0" err="1">
                <a:cs typeface="Calibri"/>
              </a:rPr>
              <a:t>Cammisa</a:t>
            </a:r>
            <a:r>
              <a:rPr lang="en-US" i="1" dirty="0">
                <a:cs typeface="Calibri"/>
              </a:rPr>
              <a:t>, Environmental Science and Engineering D.Env. graduate student</a:t>
            </a:r>
          </a:p>
          <a:p>
            <a:pPr marL="171450" indent="-171450" eaLnBrk="1" fontAlgn="auto" hangingPunct="1">
              <a:spcBef>
                <a:spcPts val="0"/>
              </a:spcBef>
              <a:spcAft>
                <a:spcPts val="0"/>
              </a:spcAft>
              <a:buFont typeface="Arial" panose="020B0604020202020204" pitchFamily="34" charset="0"/>
              <a:buChar char="•"/>
              <a:defRPr/>
            </a:pPr>
            <a:r>
              <a:rPr lang="en-US" i="1" dirty="0">
                <a:cs typeface="Calibri"/>
              </a:rPr>
              <a:t>Jessica Heckman, Environment and Sustainability Ph.D. graduate student  </a:t>
            </a:r>
          </a:p>
          <a:p>
            <a:pPr marL="171450" indent="-171450" eaLnBrk="1" fontAlgn="auto" hangingPunct="1">
              <a:spcBef>
                <a:spcPts val="0"/>
              </a:spcBef>
              <a:spcAft>
                <a:spcPts val="0"/>
              </a:spcAft>
              <a:buFont typeface="Arial" panose="020B0604020202020204" pitchFamily="34" charset="0"/>
              <a:buChar char="•"/>
              <a:defRPr/>
            </a:pPr>
            <a:r>
              <a:rPr lang="en-US" i="1" dirty="0">
                <a:cs typeface="Calibri"/>
              </a:rPr>
              <a:t>Cully Nordby, Associate Director </a:t>
            </a:r>
          </a:p>
          <a:p>
            <a:pPr marL="171450" indent="-171450" eaLnBrk="1" fontAlgn="auto" hangingPunct="1">
              <a:spcBef>
                <a:spcPts val="0"/>
              </a:spcBef>
              <a:spcAft>
                <a:spcPts val="0"/>
              </a:spcAft>
              <a:buFont typeface="Arial" panose="020B0604020202020204" pitchFamily="34" charset="0"/>
              <a:buChar char="•"/>
              <a:defRPr/>
            </a:pPr>
            <a:endParaRPr lang="en-US" i="1" dirty="0">
              <a:cs typeface="Calibri"/>
            </a:endParaRPr>
          </a:p>
          <a:p>
            <a:pPr marL="0" indent="0" eaLnBrk="1" fontAlgn="auto" hangingPunct="1">
              <a:spcBef>
                <a:spcPts val="0"/>
              </a:spcBef>
              <a:spcAft>
                <a:spcPts val="0"/>
              </a:spcAft>
              <a:buFont typeface="Arial" panose="020B0604020202020204" pitchFamily="34" charset="0"/>
              <a:buNone/>
              <a:defRPr/>
            </a:pPr>
            <a:r>
              <a:rPr lang="en-US" i="1" u="sng" dirty="0">
                <a:cs typeface="Calibri"/>
              </a:rPr>
              <a:t>Many thanks to:</a:t>
            </a:r>
          </a:p>
          <a:p>
            <a:pPr marL="0" indent="0" eaLnBrk="1" fontAlgn="auto" hangingPunct="1">
              <a:spcBef>
                <a:spcPts val="0"/>
              </a:spcBef>
              <a:spcAft>
                <a:spcPts val="0"/>
              </a:spcAft>
              <a:buFont typeface="Arial" panose="020B0604020202020204" pitchFamily="34" charset="0"/>
              <a:buNone/>
              <a:defRPr/>
            </a:pPr>
            <a:r>
              <a:rPr lang="en-US" i="1" dirty="0">
                <a:cs typeface="Calibri"/>
              </a:rPr>
              <a:t>Steve Wheeler, </a:t>
            </a:r>
            <a:r>
              <a:rPr lang="en-US" i="1" dirty="0" err="1">
                <a:cs typeface="Calibri"/>
              </a:rPr>
              <a:t>Nurit</a:t>
            </a:r>
            <a:r>
              <a:rPr lang="en-US" i="1" dirty="0">
                <a:cs typeface="Calibri"/>
              </a:rPr>
              <a:t> Katz, Matt St. Clair and Ryan Bell for important perspectives and feedback. </a:t>
            </a:r>
          </a:p>
          <a:p>
            <a:pPr marL="0" indent="0" eaLnBrk="1" fontAlgn="auto" hangingPunct="1">
              <a:spcBef>
                <a:spcPts val="0"/>
              </a:spcBef>
              <a:spcAft>
                <a:spcPts val="0"/>
              </a:spcAft>
              <a:buFont typeface="Arial" panose="020B0604020202020204" pitchFamily="34" charset="0"/>
              <a:buNone/>
              <a:defRPr/>
            </a:pPr>
            <a:r>
              <a:rPr lang="en-US" i="1" dirty="0">
                <a:cs typeface="Calibri"/>
              </a:rPr>
              <a:t>Daniele Bianchi and Holly Buck for piloting the module.</a:t>
            </a:r>
          </a:p>
          <a:p>
            <a:pPr marL="0" indent="0" eaLnBrk="1" fontAlgn="auto" hangingPunct="1">
              <a:spcBef>
                <a:spcPts val="0"/>
              </a:spcBef>
              <a:spcAft>
                <a:spcPts val="0"/>
              </a:spcAft>
              <a:buFont typeface="Arial" panose="020B0604020202020204" pitchFamily="34" charset="0"/>
              <a:buNone/>
              <a:defRPr/>
            </a:pPr>
            <a:r>
              <a:rPr lang="en-US" i="1" dirty="0">
                <a:cs typeface="Calibri"/>
              </a:rPr>
              <a:t>Students of Atmospheric and Oceanic Sciences 1 and Environment M1B for valuable comments.    </a:t>
            </a:r>
          </a:p>
          <a:p>
            <a:pPr marL="0" indent="0" eaLnBrk="1" fontAlgn="auto" hangingPunct="1">
              <a:spcBef>
                <a:spcPts val="0"/>
              </a:spcBef>
              <a:spcAft>
                <a:spcPts val="0"/>
              </a:spcAft>
              <a:buFont typeface="Arial" panose="020B0604020202020204" pitchFamily="34" charset="0"/>
              <a:buNone/>
              <a:defRPr/>
            </a:pPr>
            <a:endParaRPr lang="en-US" i="1" u="none" dirty="0">
              <a:cs typeface="Calibri"/>
            </a:endParaRPr>
          </a:p>
          <a:p>
            <a:pPr marL="0" indent="0" eaLnBrk="1" fontAlgn="auto" hangingPunct="1">
              <a:spcBef>
                <a:spcPts val="0"/>
              </a:spcBef>
              <a:spcAft>
                <a:spcPts val="0"/>
              </a:spcAft>
              <a:buFont typeface="Arial" panose="020B0604020202020204" pitchFamily="34" charset="0"/>
              <a:buNone/>
              <a:defRPr/>
            </a:pPr>
            <a:r>
              <a:rPr lang="en-US" i="1" u="none" dirty="0">
                <a:cs typeface="Calibri"/>
              </a:rPr>
              <a:t>Funding and support provided by the UC CNI and the Faculty Engagement and Education Working Group. </a:t>
            </a:r>
            <a:endParaRPr lang="en-US" u="none" dirty="0"/>
          </a:p>
          <a:p>
            <a:pPr marL="0" indent="0" eaLnBrk="1" fontAlgn="auto" hangingPunct="1">
              <a:spcBef>
                <a:spcPts val="0"/>
              </a:spcBef>
              <a:spcAft>
                <a:spcPts val="0"/>
              </a:spcAft>
              <a:buFont typeface="Arial" panose="020B0604020202020204" pitchFamily="34" charset="0"/>
              <a:buNone/>
              <a:defRPr/>
            </a:pPr>
            <a:r>
              <a:rPr lang="en-US" dirty="0"/>
              <a:t>----------------------------------------------------------------------------------------------------------------------------------</a:t>
            </a:r>
            <a:endParaRPr lang="en-US" dirty="0">
              <a:cs typeface="Calibri"/>
            </a:endParaRPr>
          </a:p>
        </p:txBody>
      </p:sp>
      <p:sp>
        <p:nvSpPr>
          <p:cNvPr id="29700" name="Slide Number Placeholder 3">
            <a:extLst>
              <a:ext uri="{FF2B5EF4-FFF2-40B4-BE49-F238E27FC236}">
                <a16:creationId xmlns:a16="http://schemas.microsoft.com/office/drawing/2014/main" id="{36195AF3-C005-43E2-A3C4-4561CA3E59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3C3519-A094-44EC-B1CA-AE0489543EDD}"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970AF06-FA0E-4EA0-A60C-D120DD4A27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AE16B50-1A79-47BF-867C-1EEF3AEE73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The UC system committed to carbon neutrality in 2007 but i</a:t>
            </a:r>
            <a:r>
              <a:rPr lang="en-US" altLang="en-US" dirty="0"/>
              <a:t>n 2013, Janet Napolitano, then the president of the UC system, decided boldly that the climate crisis was urgent, and we needed to get there sooner. </a:t>
            </a:r>
            <a:endParaRPr lang="en-US" dirty="0"/>
          </a:p>
          <a:p>
            <a:pPr eaLnBrk="1" hangingPunct="1">
              <a:spcBef>
                <a:spcPct val="0"/>
              </a:spcBef>
            </a:pPr>
            <a:endParaRPr lang="en-US" altLang="en-US" dirty="0"/>
          </a:p>
          <a:p>
            <a:pPr eaLnBrk="1" hangingPunct="1">
              <a:spcBef>
                <a:spcPct val="0"/>
              </a:spcBef>
            </a:pPr>
            <a:r>
              <a:rPr lang="en-US" altLang="en-US" dirty="0"/>
              <a:t>She said we need to figure out a way to do all that we do, but in a smarter, sustainable way. </a:t>
            </a:r>
            <a:endParaRPr lang="en-US" altLang="en-US" dirty="0">
              <a:cs typeface="Calibri"/>
            </a:endParaRPr>
          </a:p>
        </p:txBody>
      </p:sp>
      <p:sp>
        <p:nvSpPr>
          <p:cNvPr id="46084" name="Slide Number Placeholder 3">
            <a:extLst>
              <a:ext uri="{FF2B5EF4-FFF2-40B4-BE49-F238E27FC236}">
                <a16:creationId xmlns:a16="http://schemas.microsoft.com/office/drawing/2014/main" id="{C37143B9-0746-4B2F-B33F-137C71AFA7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2DA92A-A236-4B78-BB7C-08451A8D2646}" type="slidenum">
              <a:rPr lang="en-US" altLang="en-US" smtClean="0"/>
              <a:pPr fontAlgn="base">
                <a:spcBef>
                  <a:spcPct val="0"/>
                </a:spcBef>
                <a:spcAft>
                  <a:spcPct val="0"/>
                </a:spcAft>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6DD33DB-DE9E-4092-B71A-C083B50010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9083AF5-0416-4260-9B67-10607924529E}"/>
              </a:ext>
            </a:extLst>
          </p:cNvPr>
          <p:cNvSpPr>
            <a:spLocks noGrp="1"/>
          </p:cNvSpPr>
          <p:nvPr>
            <p:ph type="body" idx="1"/>
          </p:nvPr>
        </p:nvSpPr>
        <p:spPr/>
        <p:txBody>
          <a:bodyPr/>
          <a:lstStyle/>
          <a:p>
            <a:pPr eaLnBrk="1" fontAlgn="auto" hangingPunct="1">
              <a:spcBef>
                <a:spcPts val="0"/>
              </a:spcBef>
              <a:spcAft>
                <a:spcPts val="0"/>
              </a:spcAft>
              <a:defRPr/>
            </a:pPr>
            <a:r>
              <a:rPr lang="en-US" dirty="0">
                <a:cs typeface="Calibri"/>
              </a:rPr>
              <a:t>The goal of the</a:t>
            </a:r>
            <a:r>
              <a:rPr lang="en-US" dirty="0">
                <a:cs typeface="+mn-lt"/>
              </a:rPr>
              <a:t> Climate Neutrality Initiative, or CNI, is for the entire UC system to be </a:t>
            </a:r>
            <a:r>
              <a:rPr lang="en-US" b="1" dirty="0">
                <a:cs typeface="+mn-lt"/>
              </a:rPr>
              <a:t>carbon neutral by 2025. </a:t>
            </a:r>
            <a:r>
              <a:rPr lang="en-US" b="0" dirty="0">
                <a:cs typeface="+mn-lt"/>
              </a:rPr>
              <a:t>Meaning no net release of carbon emissions into the atmosphere. </a:t>
            </a:r>
            <a:endParaRPr lang="en-US" b="0" dirty="0">
              <a:cs typeface="Calibri"/>
            </a:endParaRPr>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r>
              <a:rPr lang="en-US" dirty="0">
                <a:cs typeface="Calibri"/>
              </a:rPr>
              <a:t>As one of the leading </a:t>
            </a:r>
            <a:r>
              <a:rPr lang="en-US" b="1" dirty="0">
                <a:cs typeface="Calibri"/>
              </a:rPr>
              <a:t>public</a:t>
            </a:r>
            <a:r>
              <a:rPr lang="en-US" dirty="0">
                <a:cs typeface="Calibri"/>
              </a:rPr>
              <a:t> institutions in the world, representing California, one of the largest economies in the world, we must be an example and set the standard for sustainability.</a:t>
            </a:r>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r>
              <a:rPr lang="en-US" dirty="0">
                <a:cs typeface="Calibri"/>
              </a:rPr>
              <a:t>We have a </a:t>
            </a:r>
            <a:r>
              <a:rPr lang="en-US" b="1" dirty="0">
                <a:cs typeface="Calibri"/>
              </a:rPr>
              <a:t>responsibility</a:t>
            </a:r>
            <a:r>
              <a:rPr lang="en-US" dirty="0">
                <a:cs typeface="Calibri"/>
              </a:rPr>
              <a:t> to demonstrate that </a:t>
            </a:r>
            <a:r>
              <a:rPr lang="en-US" b="1" dirty="0">
                <a:cs typeface="Calibri"/>
              </a:rPr>
              <a:t>it is possible </a:t>
            </a:r>
            <a:r>
              <a:rPr lang="en-US" dirty="0">
                <a:cs typeface="Calibri"/>
              </a:rPr>
              <a:t>to reduce emissions and become carbon neutral. </a:t>
            </a:r>
            <a:br>
              <a:rPr lang="en-US" dirty="0">
                <a:cs typeface="+mn-lt"/>
              </a:rPr>
            </a:br>
            <a:br>
              <a:rPr lang="en-US" dirty="0">
                <a:cs typeface="+mn-lt"/>
              </a:rPr>
            </a:br>
            <a:r>
              <a:rPr lang="en-US" dirty="0">
                <a:cs typeface="+mn-lt"/>
              </a:rPr>
              <a:t>It is important to note that the CNI </a:t>
            </a:r>
            <a:r>
              <a:rPr lang="en-US" dirty="0">
                <a:cs typeface="Calibri"/>
              </a:rPr>
              <a:t>is </a:t>
            </a:r>
            <a:r>
              <a:rPr lang="en-US" b="1" dirty="0">
                <a:cs typeface="Calibri"/>
              </a:rPr>
              <a:t>just one piece of a much larger movement toward sustainability for the UC system</a:t>
            </a:r>
            <a:r>
              <a:rPr lang="en-US" dirty="0">
                <a:cs typeface="Calibri"/>
              </a:rPr>
              <a:t>. Other sustainability goals include: sourcing sustainable food, goods and materials; reducing water use; and achieving zero waste. I’ll give you resources at the end of this presentation to learn more. </a:t>
            </a:r>
          </a:p>
        </p:txBody>
      </p:sp>
      <p:sp>
        <p:nvSpPr>
          <p:cNvPr id="48132" name="Slide Number Placeholder 3">
            <a:extLst>
              <a:ext uri="{FF2B5EF4-FFF2-40B4-BE49-F238E27FC236}">
                <a16:creationId xmlns:a16="http://schemas.microsoft.com/office/drawing/2014/main" id="{0A2718D7-1028-4D19-996D-3805786A0F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94EA6A-3D4D-421D-8A5F-7991D775F4D5}" type="slidenum">
              <a:rPr lang="en-US" altLang="en-US" smtClean="0"/>
              <a:pPr fontAlgn="base">
                <a:spcBef>
                  <a:spcPct val="0"/>
                </a:spcBef>
                <a:spcAft>
                  <a:spcPct val="0"/>
                </a:spcAft>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54F1CE6-412F-46DA-9A6C-8A38B0D75A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1178761-EE76-4746-9517-FBA897C896C8}"/>
              </a:ext>
            </a:extLst>
          </p:cNvPr>
          <p:cNvSpPr>
            <a:spLocks noGrp="1"/>
          </p:cNvSpPr>
          <p:nvPr>
            <p:ph type="body" idx="1"/>
          </p:nvPr>
        </p:nvSpPr>
        <p:spPr/>
        <p:txBody>
          <a:bodyPr/>
          <a:lstStyle/>
          <a:p>
            <a:pPr eaLnBrk="1" fontAlgn="auto" hangingPunct="1">
              <a:spcBef>
                <a:spcPts val="0"/>
              </a:spcBef>
              <a:spcAft>
                <a:spcPts val="0"/>
              </a:spcAft>
              <a:defRPr/>
            </a:pPr>
            <a:r>
              <a:rPr lang="en-US" b="1" dirty="0">
                <a:cs typeface="Calibri"/>
              </a:rPr>
              <a:t>How do we measure carbon neutrality?</a:t>
            </a:r>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r>
              <a:rPr lang="en-US" dirty="0">
                <a:cs typeface="Calibri"/>
              </a:rPr>
              <a:t>Emissions are divided into three categories, or “scopes”.</a:t>
            </a:r>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r>
              <a:rPr lang="en-US" dirty="0">
                <a:cs typeface="Calibri"/>
              </a:rPr>
              <a:t>The CNI states that by 2025, the UC system will achieve carbon neutrality in scopes 1 and 2.</a:t>
            </a:r>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r>
              <a:rPr lang="en-US" dirty="0">
                <a:cs typeface="Calibri"/>
              </a:rPr>
              <a:t>Scope 1 is </a:t>
            </a:r>
            <a:r>
              <a:rPr lang="en-US" b="1" dirty="0">
                <a:cs typeface="Calibri"/>
              </a:rPr>
              <a:t>Direct emissions</a:t>
            </a:r>
            <a:r>
              <a:rPr lang="en-US" dirty="0">
                <a:cs typeface="Calibri"/>
              </a:rPr>
              <a:t>. This includes emissions from:</a:t>
            </a:r>
          </a:p>
          <a:p>
            <a:pPr marL="171450" indent="-171450" eaLnBrk="1" fontAlgn="auto" hangingPunct="1">
              <a:spcBef>
                <a:spcPts val="0"/>
              </a:spcBef>
              <a:spcAft>
                <a:spcPts val="0"/>
              </a:spcAft>
              <a:buFont typeface="Arial" panose="020B0604020202020204" pitchFamily="34" charset="0"/>
              <a:buChar char="•"/>
              <a:defRPr/>
            </a:pPr>
            <a:r>
              <a:rPr lang="en-US" dirty="0">
                <a:cs typeface="Calibri"/>
              </a:rPr>
              <a:t>the campus transportation fleet including buses and shuttles </a:t>
            </a:r>
          </a:p>
          <a:p>
            <a:pPr marL="171450" indent="-171450" eaLnBrk="1" fontAlgn="auto" hangingPunct="1">
              <a:spcBef>
                <a:spcPts val="0"/>
              </a:spcBef>
              <a:spcAft>
                <a:spcPts val="0"/>
              </a:spcAft>
              <a:buFont typeface="Arial" panose="020B0604020202020204" pitchFamily="34" charset="0"/>
              <a:buChar char="•"/>
              <a:defRPr/>
            </a:pPr>
            <a:r>
              <a:rPr lang="en-US" dirty="0">
                <a:cs typeface="Calibri"/>
              </a:rPr>
              <a:t>on-campus electricity generation such as burning natural gas in our power plant, and </a:t>
            </a:r>
          </a:p>
          <a:p>
            <a:pPr marL="171450" indent="-171450" eaLnBrk="1" fontAlgn="auto" hangingPunct="1">
              <a:spcBef>
                <a:spcPts val="0"/>
              </a:spcBef>
              <a:spcAft>
                <a:spcPts val="0"/>
              </a:spcAft>
              <a:buFont typeface="Arial" panose="020B0604020202020204" pitchFamily="34" charset="0"/>
              <a:buChar char="•"/>
              <a:defRPr/>
            </a:pPr>
            <a:r>
              <a:rPr lang="en-US" dirty="0">
                <a:cs typeface="Calibri"/>
              </a:rPr>
              <a:t>fugitive emissions which are gases or vapors leaking from equipment or other unintended release of gases.</a:t>
            </a:r>
          </a:p>
          <a:p>
            <a:pPr marL="171450" indent="-171450" eaLnBrk="1" fontAlgn="auto" hangingPunct="1">
              <a:spcBef>
                <a:spcPts val="0"/>
              </a:spcBef>
              <a:spcAft>
                <a:spcPts val="0"/>
              </a:spcAft>
              <a:buFont typeface="Arial" panose="020B0604020202020204" pitchFamily="34" charset="0"/>
              <a:buChar char="•"/>
              <a:defRPr/>
            </a:pPr>
            <a:endParaRPr lang="en-US" dirty="0">
              <a:cs typeface="Calibri"/>
            </a:endParaRPr>
          </a:p>
          <a:p>
            <a:pPr eaLnBrk="1" fontAlgn="auto" hangingPunct="1">
              <a:spcBef>
                <a:spcPts val="0"/>
              </a:spcBef>
              <a:spcAft>
                <a:spcPts val="0"/>
              </a:spcAft>
              <a:defRPr/>
            </a:pPr>
            <a:r>
              <a:rPr lang="en-US" dirty="0">
                <a:cs typeface="Calibri"/>
              </a:rPr>
              <a:t>Scope 2 is </a:t>
            </a:r>
            <a:r>
              <a:rPr lang="en-US" b="1" dirty="0">
                <a:cs typeface="Calibri"/>
              </a:rPr>
              <a:t>Indirect emissions</a:t>
            </a:r>
            <a:r>
              <a:rPr lang="en-US" dirty="0">
                <a:cs typeface="Calibri"/>
              </a:rPr>
              <a:t>. These are emissions generated from the electricity we purchase from a local utility provider.  Just like in your homes, each university has an electricity bill—and there are emissions associated with where that electricity comes from.  For UCLA, our utility provider is the Los Angeles Department of Water and Power.  </a:t>
            </a:r>
          </a:p>
          <a:p>
            <a:pPr eaLnBrk="1" fontAlgn="auto" hangingPunct="1">
              <a:spcBef>
                <a:spcPts val="0"/>
              </a:spcBef>
              <a:spcAft>
                <a:spcPts val="0"/>
              </a:spcAft>
              <a:buFont typeface="Arial" panose="020B0604020202020204" pitchFamily="34" charset="0"/>
              <a:buNone/>
              <a:defRPr/>
            </a:pPr>
            <a:endParaRPr lang="en-US" dirty="0">
              <a:cs typeface="Calibri"/>
            </a:endParaRPr>
          </a:p>
          <a:p>
            <a:pPr eaLnBrk="1" fontAlgn="auto" hangingPunct="1">
              <a:spcBef>
                <a:spcPts val="0"/>
              </a:spcBef>
              <a:spcAft>
                <a:spcPts val="0"/>
              </a:spcAft>
              <a:buFont typeface="Arial" panose="020B0604020202020204" pitchFamily="34" charset="0"/>
              <a:buNone/>
              <a:defRPr/>
            </a:pPr>
            <a:endParaRPr lang="en-US" dirty="0">
              <a:cs typeface="Calibri"/>
            </a:endParaRPr>
          </a:p>
          <a:p>
            <a:pPr eaLnBrk="1" fontAlgn="auto" hangingPunct="1">
              <a:spcBef>
                <a:spcPts val="0"/>
              </a:spcBef>
              <a:spcAft>
                <a:spcPts val="0"/>
              </a:spcAft>
              <a:buFont typeface="Arial" panose="020B0604020202020204" pitchFamily="34" charset="0"/>
              <a:buNone/>
              <a:defRPr/>
            </a:pPr>
            <a:endParaRPr lang="en-US" dirty="0">
              <a:cs typeface="Calibri"/>
            </a:endParaRPr>
          </a:p>
          <a:p>
            <a:pPr eaLnBrk="1" fontAlgn="auto" hangingPunct="1">
              <a:spcBef>
                <a:spcPts val="0"/>
              </a:spcBef>
              <a:spcAft>
                <a:spcPts val="0"/>
              </a:spcAft>
              <a:buFont typeface="Arial" panose="020B0604020202020204" pitchFamily="34" charset="0"/>
              <a:buNone/>
              <a:defRPr/>
            </a:pPr>
            <a:endParaRPr lang="en-US" dirty="0">
              <a:cs typeface="Calibri"/>
            </a:endParaRPr>
          </a:p>
        </p:txBody>
      </p:sp>
      <p:sp>
        <p:nvSpPr>
          <p:cNvPr id="50180" name="Slide Number Placeholder 3">
            <a:extLst>
              <a:ext uri="{FF2B5EF4-FFF2-40B4-BE49-F238E27FC236}">
                <a16:creationId xmlns:a16="http://schemas.microsoft.com/office/drawing/2014/main" id="{1F1CDBA4-D90B-4BC1-8FF1-E17E734F83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049221-3057-4B1D-BE18-353D502C19AC}" type="slidenum">
              <a:rPr lang="en-US" altLang="en-US" smtClean="0"/>
              <a:pPr fontAlgn="base">
                <a:spcBef>
                  <a:spcPct val="0"/>
                </a:spcBef>
                <a:spcAft>
                  <a:spcPct val="0"/>
                </a:spcAft>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D189CB9-3B46-4641-823B-FEF6B34A3A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B3A2B8DF-0652-4F32-AC46-1273C575F7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We also have a goal for Scope 3 emissions.  By 2050, we aim to achieve neutrality for: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b="1" dirty="0">
                <a:cs typeface="Calibri" panose="020F0502020204030204" pitchFamily="34" charset="0"/>
              </a:rPr>
              <a:t>other indirect emissions </a:t>
            </a:r>
            <a:r>
              <a:rPr lang="en-US" altLang="en-US" dirty="0">
                <a:cs typeface="Calibri" panose="020F0502020204030204" pitchFamily="34" charset="0"/>
              </a:rPr>
              <a:t>which includes all the emissions generated by everyone </a:t>
            </a:r>
            <a:r>
              <a:rPr lang="en-US" altLang="en-US" b="1" dirty="0">
                <a:cs typeface="Calibri" panose="020F0502020204030204" pitchFamily="34" charset="0"/>
              </a:rPr>
              <a:t>commuting from home to their UC destination AND from university-funded air travel</a:t>
            </a:r>
            <a:r>
              <a:rPr lang="en-US" altLang="en-US" dirty="0">
                <a:cs typeface="Calibri" panose="020F0502020204030204" pitchFamily="34" charset="0"/>
              </a:rPr>
              <a:t>.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We hope to get there well before 2050. </a:t>
            </a: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p:txBody>
      </p:sp>
      <p:sp>
        <p:nvSpPr>
          <p:cNvPr id="52228" name="Slide Number Placeholder 3">
            <a:extLst>
              <a:ext uri="{FF2B5EF4-FFF2-40B4-BE49-F238E27FC236}">
                <a16:creationId xmlns:a16="http://schemas.microsoft.com/office/drawing/2014/main" id="{79FBE2B0-0EA7-47CE-83A1-26F49AB845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34EAC91-FACC-48F8-936C-2F86D038FE8F}" type="slidenum">
              <a:rPr lang="en-US" altLang="en-US" smtClean="0"/>
              <a:pPr fontAlgn="base">
                <a:spcBef>
                  <a:spcPct val="0"/>
                </a:spcBef>
                <a:spcAft>
                  <a:spcPct val="0"/>
                </a:spcAft>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6349969-A5E0-49A1-BBDE-9A34949234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CA80BF23-F558-4E0A-889C-EFE1D8A545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a:rPr>
              <a:t>How are we going to achieve neutrality? </a:t>
            </a:r>
          </a:p>
          <a:p>
            <a:pPr eaLnBrk="1" hangingPunct="1">
              <a:spcBef>
                <a:spcPct val="0"/>
              </a:spcBef>
            </a:pPr>
            <a:endParaRPr lang="en-US" altLang="en-US" dirty="0">
              <a:cs typeface="Calibri"/>
            </a:endParaRPr>
          </a:p>
          <a:p>
            <a:pPr eaLnBrk="1" hangingPunct="1">
              <a:spcBef>
                <a:spcPct val="0"/>
              </a:spcBef>
            </a:pPr>
            <a:r>
              <a:rPr lang="en-US" altLang="en-US" dirty="0">
                <a:cs typeface="Calibri"/>
              </a:rPr>
              <a:t>We are using many approaches. </a:t>
            </a:r>
            <a:r>
              <a:rPr lang="en-US" dirty="0"/>
              <a:t>We will briefly cover </a:t>
            </a:r>
            <a:r>
              <a:rPr lang="en-US" b="1" dirty="0"/>
              <a:t>three </a:t>
            </a:r>
            <a:r>
              <a:rPr lang="en-US" dirty="0"/>
              <a:t>of the many strategies in more detail..</a:t>
            </a:r>
          </a:p>
        </p:txBody>
      </p:sp>
      <p:sp>
        <p:nvSpPr>
          <p:cNvPr id="54276" name="Slide Number Placeholder 3">
            <a:extLst>
              <a:ext uri="{FF2B5EF4-FFF2-40B4-BE49-F238E27FC236}">
                <a16:creationId xmlns:a16="http://schemas.microsoft.com/office/drawing/2014/main" id="{A288D9D9-4F2C-4DA6-834A-5CEA21FE86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C3A1085-E970-438D-AD48-ECBAF2C4C545}" type="slidenum">
              <a:rPr lang="en-US" altLang="en-US" smtClean="0"/>
              <a:pPr fontAlgn="base">
                <a:spcBef>
                  <a:spcPct val="0"/>
                </a:spcBef>
                <a:spcAft>
                  <a:spcPct val="0"/>
                </a:spcAft>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C95AF8A-8D92-48D9-BD82-F55B86779C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F8912D4F-B670-4FA4-B92E-2E270F307B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Our first approach is to </a:t>
            </a:r>
            <a:r>
              <a:rPr lang="en-US" altLang="en-US" b="1" dirty="0">
                <a:cs typeface="Calibri" panose="020F0502020204030204" pitchFamily="34" charset="0"/>
              </a:rPr>
              <a:t>reduce the need for energy and electricity through EFFICIENCY</a:t>
            </a:r>
            <a:r>
              <a:rPr lang="en-US" altLang="en-US" dirty="0">
                <a:cs typeface="Calibri" panose="020F0502020204030204" pitchFamily="34" charset="0"/>
              </a:rPr>
              <a:t>.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We are making our current systems and structures work smarter. The UC has invested over $250 million in just the past 5 years in energy efficiency projects. These investments have led to a direct reduction in climate-warming emissions.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Now all new construction must be designed with efficient systems.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Some examples are: </a:t>
            </a:r>
          </a:p>
          <a:p>
            <a:pPr eaLnBrk="1" hangingPunct="1">
              <a:spcBef>
                <a:spcPct val="0"/>
              </a:spcBef>
            </a:pPr>
            <a:r>
              <a:rPr lang="en-US" altLang="en-US" dirty="0">
                <a:cs typeface="Calibri" panose="020F0502020204030204" pitchFamily="34" charset="0"/>
              </a:rPr>
              <a:t>… Green Buildings, which are certified by the U.S. Green Building Council, such as the Geffen Academy building at UCLA, shown here.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…Reducing fossil fuel use by electrifying campus vehicles, </a:t>
            </a:r>
          </a:p>
          <a:p>
            <a:pPr>
              <a:spcBef>
                <a:spcPct val="0"/>
              </a:spcBef>
            </a:pPr>
            <a:endParaRPr lang="en-US" altLang="en-US" dirty="0">
              <a:cs typeface="Calibri" panose="020F0502020204030204" pitchFamily="34" charset="0"/>
            </a:endParaRPr>
          </a:p>
          <a:p>
            <a:pPr>
              <a:spcBef>
                <a:spcPct val="0"/>
              </a:spcBef>
            </a:pPr>
            <a:r>
              <a:rPr lang="en-US" altLang="en-US" dirty="0">
                <a:cs typeface="Calibri"/>
              </a:rPr>
              <a:t>...</a:t>
            </a:r>
            <a:r>
              <a:rPr lang="en-US" altLang="en-US" dirty="0"/>
              <a:t>Green Lab Certification Programs, making research labs more efficient by replacing old appliances </a:t>
            </a:r>
            <a:r>
              <a:rPr lang="en-US" dirty="0"/>
              <a:t>and instilling energy-saving behaviors, </a:t>
            </a: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…and teaching sustainable habits to students, faculty, and staff.</a:t>
            </a: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p:txBody>
      </p:sp>
      <p:sp>
        <p:nvSpPr>
          <p:cNvPr id="56324" name="Slide Number Placeholder 3">
            <a:extLst>
              <a:ext uri="{FF2B5EF4-FFF2-40B4-BE49-F238E27FC236}">
                <a16:creationId xmlns:a16="http://schemas.microsoft.com/office/drawing/2014/main" id="{344AEAEF-6550-46AC-952F-12D6BA1496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9086737-E640-46D6-89B3-9002630607FE}" type="slidenum">
              <a:rPr lang="en-US" altLang="en-US" smtClean="0"/>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2AB7287-C024-404D-8A87-FE2745A51B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2476911-C7AB-4C13-BDB7-35BA52FDE3EF}"/>
              </a:ext>
            </a:extLst>
          </p:cNvPr>
          <p:cNvSpPr>
            <a:spLocks noGrp="1"/>
          </p:cNvSpPr>
          <p:nvPr>
            <p:ph type="body" idx="1"/>
          </p:nvPr>
        </p:nvSpPr>
        <p:spPr/>
        <p:txBody>
          <a:bodyPr/>
          <a:lstStyle/>
          <a:p>
            <a:pPr eaLnBrk="1" fontAlgn="auto" hangingPunct="1">
              <a:spcBef>
                <a:spcPts val="0"/>
              </a:spcBef>
              <a:spcAft>
                <a:spcPts val="0"/>
              </a:spcAft>
              <a:defRPr/>
            </a:pPr>
            <a:r>
              <a:rPr lang="en-US" dirty="0">
                <a:cs typeface="Calibri"/>
              </a:rPr>
              <a:t>The next step in achieving neutrality is </a:t>
            </a:r>
            <a:r>
              <a:rPr lang="en-US" b="1" dirty="0">
                <a:cs typeface="Calibri"/>
              </a:rPr>
              <a:t>switching to renewable energy sources</a:t>
            </a:r>
            <a:r>
              <a:rPr lang="en-US" dirty="0">
                <a:cs typeface="Calibri"/>
              </a:rPr>
              <a:t>, or energy sources that can be replenished, unlike fossil fuels. </a:t>
            </a:r>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r>
              <a:rPr lang="en-US" dirty="0">
                <a:cs typeface="Calibri"/>
              </a:rPr>
              <a:t>These projects can be implemented right on campus, such as:</a:t>
            </a:r>
          </a:p>
          <a:p>
            <a:pPr marL="171450" indent="-171450" eaLnBrk="1" fontAlgn="auto" hangingPunct="1">
              <a:spcBef>
                <a:spcPts val="0"/>
              </a:spcBef>
              <a:spcAft>
                <a:spcPts val="0"/>
              </a:spcAft>
              <a:buFontTx/>
              <a:buChar char="-"/>
              <a:defRPr/>
            </a:pPr>
            <a:r>
              <a:rPr lang="en-US" dirty="0">
                <a:cs typeface="Calibri"/>
              </a:rPr>
              <a:t>switching natural gas power plants to running on renewable biogas </a:t>
            </a:r>
          </a:p>
          <a:p>
            <a:pPr marL="171450" indent="-171450" eaLnBrk="1" fontAlgn="auto" hangingPunct="1">
              <a:spcBef>
                <a:spcPts val="0"/>
              </a:spcBef>
              <a:spcAft>
                <a:spcPts val="0"/>
              </a:spcAft>
              <a:buFontTx/>
              <a:buChar char="-"/>
              <a:defRPr/>
            </a:pPr>
            <a:r>
              <a:rPr lang="en-US" dirty="0">
                <a:cs typeface="Calibri"/>
              </a:rPr>
              <a:t>installing solar panels on our roofs</a:t>
            </a:r>
          </a:p>
          <a:p>
            <a:pPr marL="171450" indent="-171450" eaLnBrk="1" fontAlgn="auto" hangingPunct="1">
              <a:spcBef>
                <a:spcPts val="0"/>
              </a:spcBef>
              <a:spcAft>
                <a:spcPts val="0"/>
              </a:spcAft>
              <a:buFontTx/>
              <a:buChar char="-"/>
              <a:defRPr/>
            </a:pPr>
            <a:r>
              <a:rPr lang="en-US" dirty="0">
                <a:cs typeface="Calibri"/>
              </a:rPr>
              <a:t>and electrification of campus vehicles that get us off fuels all together</a:t>
            </a:r>
          </a:p>
          <a:p>
            <a:pPr marL="171450" indent="-171450" eaLnBrk="1" fontAlgn="auto" hangingPunct="1">
              <a:spcBef>
                <a:spcPts val="0"/>
              </a:spcBef>
              <a:spcAft>
                <a:spcPts val="0"/>
              </a:spcAft>
              <a:buChar char="-"/>
              <a:defRPr/>
            </a:pPr>
            <a:endParaRPr lang="en-US" dirty="0">
              <a:cs typeface="Calibri"/>
            </a:endParaRPr>
          </a:p>
          <a:p>
            <a:pPr eaLnBrk="1" fontAlgn="auto" hangingPunct="1">
              <a:spcBef>
                <a:spcPts val="0"/>
              </a:spcBef>
              <a:spcAft>
                <a:spcPts val="0"/>
              </a:spcAft>
              <a:defRPr/>
            </a:pPr>
            <a:r>
              <a:rPr lang="en-US" dirty="0">
                <a:cs typeface="Calibri"/>
              </a:rPr>
              <a:t>We also invest in off-campus renewable sources:</a:t>
            </a:r>
          </a:p>
          <a:p>
            <a:pPr marL="171450" indent="-171450" eaLnBrk="1" fontAlgn="auto" hangingPunct="1">
              <a:spcBef>
                <a:spcPts val="0"/>
              </a:spcBef>
              <a:spcAft>
                <a:spcPts val="0"/>
              </a:spcAft>
              <a:buFontTx/>
              <a:buChar char="-"/>
              <a:defRPr/>
            </a:pPr>
            <a:r>
              <a:rPr lang="en-US" dirty="0">
                <a:cs typeface="Calibri"/>
              </a:rPr>
              <a:t>The UC has invested in the solar array shown here.  This array in Fresno County accounts for 14% of UC electricity use. </a:t>
            </a:r>
          </a:p>
          <a:p>
            <a:pPr marL="171450" indent="-171450" eaLnBrk="1" fontAlgn="auto" hangingPunct="1">
              <a:spcBef>
                <a:spcPts val="0"/>
              </a:spcBef>
              <a:spcAft>
                <a:spcPts val="0"/>
              </a:spcAft>
              <a:buFontTx/>
              <a:buChar char="-"/>
              <a:defRPr/>
            </a:pPr>
            <a:r>
              <a:rPr lang="en-US" dirty="0">
                <a:cs typeface="Calibri"/>
              </a:rPr>
              <a:t>We also procure hydroelectric power from nearby dams</a:t>
            </a:r>
          </a:p>
          <a:p>
            <a:pPr marL="171450" indent="-171450" eaLnBrk="1" fontAlgn="auto" hangingPunct="1">
              <a:spcBef>
                <a:spcPts val="0"/>
              </a:spcBef>
              <a:spcAft>
                <a:spcPts val="0"/>
              </a:spcAft>
              <a:buFontTx/>
              <a:buChar char="-"/>
              <a:defRPr/>
            </a:pPr>
            <a:r>
              <a:rPr lang="en-US" dirty="0">
                <a:cs typeface="Calibri"/>
              </a:rPr>
              <a:t>And purchase more clean energy from our power providers.</a:t>
            </a:r>
          </a:p>
          <a:p>
            <a:pPr marL="171450" indent="-171450" eaLnBrk="1" fontAlgn="auto" hangingPunct="1">
              <a:spcBef>
                <a:spcPts val="0"/>
              </a:spcBef>
              <a:spcAft>
                <a:spcPts val="0"/>
              </a:spcAft>
              <a:buFontTx/>
              <a:buChar char="-"/>
              <a:defRPr/>
            </a:pPr>
            <a:endParaRPr lang="en-US" dirty="0">
              <a:cs typeface="Calibri"/>
            </a:endParaRPr>
          </a:p>
          <a:p>
            <a:pPr eaLnBrk="1" fontAlgn="auto" hangingPunct="1">
              <a:spcBef>
                <a:spcPts val="0"/>
              </a:spcBef>
              <a:spcAft>
                <a:spcPts val="0"/>
              </a:spcAft>
              <a:defRPr/>
            </a:pPr>
            <a:r>
              <a:rPr lang="en-US" dirty="0">
                <a:cs typeface="Calibri"/>
              </a:rPr>
              <a:t>With more projects like these, we can get to our goal of 100% clean energy.</a:t>
            </a:r>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r>
              <a:rPr lang="en-US" dirty="0">
                <a:cs typeface="Calibri"/>
              </a:rPr>
              <a:t>-----------------------</a:t>
            </a:r>
          </a:p>
          <a:p>
            <a:pPr eaLnBrk="1" fontAlgn="auto" hangingPunct="1">
              <a:spcBef>
                <a:spcPts val="0"/>
              </a:spcBef>
              <a:spcAft>
                <a:spcPts val="0"/>
              </a:spcAft>
              <a:defRPr/>
            </a:pPr>
            <a:r>
              <a:rPr lang="en-US" dirty="0">
                <a:hlinkClick r:id="rId3"/>
              </a:rPr>
              <a:t>https://www.ucop.edu/sustainability/sustainability_report_2019_f2.pdf</a:t>
            </a:r>
            <a:endParaRPr lang="en-US" dirty="0">
              <a:cs typeface="Calibri"/>
            </a:endParaRPr>
          </a:p>
        </p:txBody>
      </p:sp>
      <p:sp>
        <p:nvSpPr>
          <p:cNvPr id="58372" name="Slide Number Placeholder 3">
            <a:extLst>
              <a:ext uri="{FF2B5EF4-FFF2-40B4-BE49-F238E27FC236}">
                <a16:creationId xmlns:a16="http://schemas.microsoft.com/office/drawing/2014/main" id="{9C5BF47C-DD5F-43BE-AD1A-6A57E5222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F89DFC-E4FB-43E4-91B7-E8ED48CB78B1}" type="slidenum">
              <a:rPr lang="en-US" altLang="en-US" smtClean="0"/>
              <a:pPr fontAlgn="base">
                <a:spcBef>
                  <a:spcPct val="0"/>
                </a:spcBef>
                <a:spcAft>
                  <a:spcPct val="0"/>
                </a:spcAft>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E49E77C-76D3-45DD-ABDA-B6C0908D71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0A272392-43D9-443D-9EAA-04C2A6CD0E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The </a:t>
            </a:r>
            <a:r>
              <a:rPr lang="en-US" altLang="en-US" b="1" dirty="0">
                <a:cs typeface="Calibri" panose="020F0502020204030204" pitchFamily="34" charset="0"/>
              </a:rPr>
              <a:t>last</a:t>
            </a:r>
            <a:r>
              <a:rPr lang="en-US" altLang="en-US" dirty="0">
                <a:cs typeface="Calibri" panose="020F0502020204030204" pitchFamily="34" charset="0"/>
              </a:rPr>
              <a:t> step in achieving our goal </a:t>
            </a:r>
            <a:r>
              <a:rPr lang="en-US" altLang="en-US" b="1" dirty="0">
                <a:cs typeface="Calibri" panose="020F0502020204030204" pitchFamily="34" charset="0"/>
              </a:rPr>
              <a:t>is to offset our remaining emissions</a:t>
            </a:r>
            <a:r>
              <a:rPr lang="en-US" altLang="en-US" dirty="0">
                <a:cs typeface="Calibri" panose="020F0502020204030204" pitchFamily="34" charset="0"/>
              </a:rPr>
              <a:t>.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t>Even with increasing efficiency and making the switch to renewables, we use so much energy that we may still need carbon offset projects. These projects </a:t>
            </a:r>
            <a:r>
              <a:rPr lang="en-US" altLang="en-US" dirty="0">
                <a:cs typeface="Calibri" panose="020F0502020204030204" pitchFamily="34" charset="0"/>
              </a:rPr>
              <a:t>reduce carbon emissions elsewhere in the world.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cs typeface="Calibri" panose="020F0502020204030204" pitchFamily="34" charset="0"/>
              </a:rPr>
              <a:t>These offsets can be thought of as "certificates" of mitigated emissions and a</a:t>
            </a:r>
            <a:r>
              <a:rPr lang="en-US" altLang="en-US" dirty="0"/>
              <a:t>re used only after</a:t>
            </a:r>
            <a:r>
              <a:rPr lang="en-US" altLang="en-US" dirty="0">
                <a:cs typeface="Calibri" panose="020F0502020204030204" pitchFamily="34" charset="0"/>
              </a:rPr>
              <a:t> we’ve exhausted our options for directly reducing emissions.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One example is</a:t>
            </a:r>
            <a:r>
              <a:rPr lang="en-US" altLang="en-US" baseline="0" dirty="0">
                <a:cs typeface="Calibri" panose="020F0502020204030204" pitchFamily="34" charset="0"/>
              </a:rPr>
              <a:t> </a:t>
            </a:r>
            <a:r>
              <a:rPr lang="en-US" altLang="en-US" dirty="0">
                <a:cs typeface="Calibri" panose="020F0502020204030204" pitchFamily="34" charset="0"/>
              </a:rPr>
              <a:t>large scale reforestation projects, like the project UC faculty Kevin Njabo and Tom Smith are working on in Cameroon.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a:rPr>
              <a:t>We also offset emissions closer to home in California, by planting trees on UC properties, by capturing landfill gas for re-use, and by working with nonprofits to improve energy efficiency in residential communities surrounding campuses. </a:t>
            </a: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cs typeface="Calibri" panose="020F0502020204030204" pitchFamily="34" charset="0"/>
              </a:rPr>
              <a:t>Of course, we are not only working to achieve carbon neutrality ourselves, we are </a:t>
            </a:r>
            <a:r>
              <a:rPr lang="en-US" altLang="en-US" b="1" u="sng" dirty="0">
                <a:cs typeface="Calibri" panose="020F0502020204030204" pitchFamily="34" charset="0"/>
              </a:rPr>
              <a:t>helping to make this clean energy future possible by leading the way in research</a:t>
            </a:r>
            <a:r>
              <a:rPr lang="en-US" altLang="en-US" b="1" dirty="0">
                <a:cs typeface="Calibri" panose="020F0502020204030204" pitchFamily="34" charset="0"/>
              </a:rPr>
              <a:t> into sustainable energy sources and technology, carbon sequestration, efficient design and more…</a:t>
            </a: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p:txBody>
      </p:sp>
      <p:sp>
        <p:nvSpPr>
          <p:cNvPr id="60420" name="Slide Number Placeholder 3">
            <a:extLst>
              <a:ext uri="{FF2B5EF4-FFF2-40B4-BE49-F238E27FC236}">
                <a16:creationId xmlns:a16="http://schemas.microsoft.com/office/drawing/2014/main" id="{4BEDC5F6-5127-4ABD-B8CF-BA8FC3517D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FA7F16B-CB4C-48A6-B310-6B76022881D2}" type="slidenum">
              <a:rPr lang="en-US" altLang="en-US" smtClean="0"/>
              <a:pPr fontAlgn="base">
                <a:spcBef>
                  <a:spcPct val="0"/>
                </a:spcBef>
                <a:spcAft>
                  <a:spcPct val="0"/>
                </a:spcAft>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The </a:t>
            </a:r>
            <a:r>
              <a:rPr lang="en-US" b="1" dirty="0">
                <a:cs typeface="Calibri"/>
              </a:rPr>
              <a:t>UC campuses serve as living laboratories </a:t>
            </a:r>
            <a:r>
              <a:rPr lang="en-US" dirty="0">
                <a:cs typeface="Calibri"/>
              </a:rPr>
              <a:t>and researchers are finding new ways to</a:t>
            </a:r>
            <a:r>
              <a:rPr lang="en-US" baseline="0" dirty="0">
                <a:cs typeface="Calibri"/>
              </a:rPr>
              <a:t> </a:t>
            </a:r>
            <a:r>
              <a:rPr lang="en-US" dirty="0">
                <a:cs typeface="Calibri"/>
              </a:rPr>
              <a:t>reduce energy needs and mitigate emissions.</a:t>
            </a:r>
            <a:r>
              <a:rPr lang="en-US" baseline="0" dirty="0">
                <a:cs typeface="Calibri"/>
              </a:rPr>
              <a:t> </a:t>
            </a:r>
          </a:p>
          <a:p>
            <a:pPr>
              <a:defRPr/>
            </a:pPr>
            <a:endParaRPr lang="en-US" baseline="0" dirty="0">
              <a:cs typeface="Calibri"/>
            </a:endParaRPr>
          </a:p>
          <a:p>
            <a:pPr>
              <a:defRPr/>
            </a:pPr>
            <a:r>
              <a:rPr lang="en-US" dirty="0">
                <a:cs typeface="Calibri"/>
              </a:rPr>
              <a:t>Here are just a handful of examples of some of the exciting research happening across the UCs. These are </a:t>
            </a:r>
            <a:r>
              <a:rPr lang="en-US" dirty="0"/>
              <a:t>the types of projects you could get involved in here on campus! </a:t>
            </a:r>
            <a:endParaRPr lang="en-US" dirty="0">
              <a:cs typeface="Calibri"/>
            </a:endParaRPr>
          </a:p>
          <a:p>
            <a:pPr>
              <a:defRPr/>
            </a:pPr>
            <a:endParaRPr lang="en-US" dirty="0">
              <a:cs typeface="Calibri"/>
            </a:endParaRPr>
          </a:p>
          <a:p>
            <a:pPr>
              <a:defRPr/>
            </a:pPr>
            <a:r>
              <a:rPr lang="en-US" dirty="0">
                <a:cs typeface="Calibri"/>
              </a:rPr>
              <a:t>There are researchers finding ways to….</a:t>
            </a:r>
          </a:p>
          <a:p>
            <a:pPr marL="171450" indent="-171450">
              <a:buFont typeface="Arial" panose="020B0604020202020204" pitchFamily="34" charset="0"/>
              <a:buChar char="•"/>
              <a:defRPr/>
            </a:pPr>
            <a:r>
              <a:rPr lang="en-US" dirty="0">
                <a:cs typeface="Calibri"/>
              </a:rPr>
              <a:t>embed CO2 in concrete</a:t>
            </a:r>
          </a:p>
          <a:p>
            <a:pPr marL="171450" indent="-171450">
              <a:buFont typeface="Arial" panose="020B0604020202020204" pitchFamily="34" charset="0"/>
              <a:buChar char="•"/>
              <a:defRPr/>
            </a:pPr>
            <a:r>
              <a:rPr lang="en-US" dirty="0">
                <a:cs typeface="Calibri"/>
              </a:rPr>
              <a:t>create transparent solar film </a:t>
            </a:r>
          </a:p>
          <a:p>
            <a:pPr marL="171450" indent="-171450">
              <a:buFont typeface="Arial" panose="020B0604020202020204" pitchFamily="34" charset="0"/>
              <a:buChar char="•"/>
              <a:defRPr/>
            </a:pPr>
            <a:r>
              <a:rPr lang="en-US" dirty="0">
                <a:cs typeface="Calibri"/>
              </a:rPr>
              <a:t>feed cows seaweed to reduce methane emissions </a:t>
            </a:r>
          </a:p>
          <a:p>
            <a:pPr marL="171450" indent="-171450">
              <a:buFont typeface="Arial" panose="020B0604020202020204" pitchFamily="34" charset="0"/>
              <a:buChar char="•"/>
              <a:defRPr/>
            </a:pPr>
            <a:r>
              <a:rPr lang="en-US" dirty="0">
                <a:cs typeface="Calibri"/>
              </a:rPr>
              <a:t>farm seaweed</a:t>
            </a:r>
          </a:p>
          <a:p>
            <a:pPr marL="171450" indent="-171450">
              <a:buFont typeface="Arial" panose="020B0604020202020204" pitchFamily="34" charset="0"/>
              <a:buChar char="•"/>
              <a:defRPr/>
            </a:pPr>
            <a:r>
              <a:rPr lang="en-US" dirty="0">
                <a:cs typeface="Calibri"/>
              </a:rPr>
              <a:t>store carbon in soil</a:t>
            </a:r>
          </a:p>
          <a:p>
            <a:pPr marL="171450" indent="-171450">
              <a:buFont typeface="Arial" panose="020B0604020202020204" pitchFamily="34" charset="0"/>
              <a:buChar char="•"/>
              <a:defRPr/>
            </a:pPr>
            <a:r>
              <a:rPr lang="en-US" dirty="0">
                <a:cs typeface="Calibri"/>
              </a:rPr>
              <a:t>make surfboards out of algae</a:t>
            </a:r>
          </a:p>
          <a:p>
            <a:pPr>
              <a:defRPr/>
            </a:pPr>
            <a:r>
              <a:rPr lang="en-US" dirty="0">
                <a:cs typeface="Calibri"/>
              </a:rPr>
              <a:t>….and much more…</a:t>
            </a:r>
          </a:p>
          <a:p>
            <a:pPr>
              <a:defRPr/>
            </a:pPr>
            <a:endParaRPr lang="en-US" i="0" dirty="0">
              <a:cs typeface="Calibri"/>
            </a:endParaRPr>
          </a:p>
          <a:p>
            <a:pPr>
              <a:defRPr/>
            </a:pPr>
            <a:r>
              <a:rPr lang="en-US" i="0" dirty="0">
                <a:cs typeface="Calibri"/>
              </a:rPr>
              <a:t>-----------------</a:t>
            </a:r>
            <a:endParaRPr lang="en-US" i="1" dirty="0">
              <a:cs typeface="Calibri"/>
            </a:endParaRPr>
          </a:p>
          <a:p>
            <a:pPr>
              <a:defRPr/>
            </a:pPr>
            <a:r>
              <a:rPr lang="en-US" i="1" dirty="0">
                <a:cs typeface="Calibri"/>
              </a:rPr>
              <a:t>Examples (from left to right)</a:t>
            </a:r>
          </a:p>
          <a:p>
            <a:pPr>
              <a:defRPr/>
            </a:pPr>
            <a:r>
              <a:rPr lang="en-US" i="1" dirty="0">
                <a:cs typeface="Calibri"/>
              </a:rPr>
              <a:t>Row 1: </a:t>
            </a:r>
          </a:p>
          <a:p>
            <a:pPr>
              <a:defRPr/>
            </a:pPr>
            <a:r>
              <a:rPr lang="en-US" i="1" dirty="0">
                <a:cs typeface="Calibri"/>
              </a:rPr>
              <a:t>UCLA embedding CO2 in concrete </a:t>
            </a:r>
            <a:r>
              <a:rPr lang="en-US" dirty="0">
                <a:hlinkClick r:id="rId3"/>
              </a:rPr>
              <a:t>http://newsroom.ucla.edu/stories/reimagining-co2:-ucla-team-advances-to-carbon-xprize-finals</a:t>
            </a:r>
            <a:endParaRPr lang="en-US" i="1" dirty="0">
              <a:cs typeface="Calibri"/>
            </a:endParaRPr>
          </a:p>
          <a:p>
            <a:pPr>
              <a:defRPr/>
            </a:pPr>
            <a:r>
              <a:rPr lang="en-US" i="1" dirty="0">
                <a:cs typeface="Calibri"/>
              </a:rPr>
              <a:t>UC Santa Cruz solar greenhouses </a:t>
            </a:r>
            <a:r>
              <a:rPr lang="en-US" dirty="0">
                <a:hlinkClick r:id="rId4"/>
              </a:rPr>
              <a:t>https://news.ucsc.edu/2016/05/solar-greenhouse.html</a:t>
            </a:r>
            <a:endParaRPr lang="en-US" i="1"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cs typeface="Calibri"/>
              </a:rPr>
              <a:t>UC Riverside efficient computing</a:t>
            </a:r>
            <a:r>
              <a:rPr lang="en-US" i="1" baseline="0" dirty="0">
                <a:cs typeface="Calibri"/>
              </a:rPr>
              <a:t> </a:t>
            </a:r>
            <a:r>
              <a:rPr lang="en-US" i="1" dirty="0">
                <a:hlinkClick r:id="rId5"/>
              </a:rPr>
              <a:t>https://ucrtoday.ucr.edu/34997/_u0c3390-1</a:t>
            </a:r>
            <a:endParaRPr lang="en-US" i="1"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cs typeface="Calibri"/>
              </a:rPr>
              <a:t>UC Berkeley</a:t>
            </a:r>
            <a:r>
              <a:rPr lang="en-US" i="1" baseline="0" dirty="0">
                <a:cs typeface="Calibri"/>
              </a:rPr>
              <a:t> m</a:t>
            </a:r>
            <a:r>
              <a:rPr lang="en-US" i="1" dirty="0">
                <a:cs typeface="Calibri"/>
              </a:rPr>
              <a:t>anaging</a:t>
            </a:r>
            <a:r>
              <a:rPr lang="en-US" i="1" baseline="0" dirty="0">
                <a:cs typeface="Calibri"/>
              </a:rPr>
              <a:t> s</a:t>
            </a:r>
            <a:r>
              <a:rPr lang="en-US" i="1" dirty="0">
                <a:cs typeface="Calibri"/>
              </a:rPr>
              <a:t>oil for carbon storage - still from</a:t>
            </a:r>
            <a:r>
              <a:rPr lang="en-US" i="1" baseline="0" dirty="0">
                <a:cs typeface="Calibri"/>
              </a:rPr>
              <a:t> </a:t>
            </a:r>
            <a:r>
              <a:rPr lang="en-US" i="1" dirty="0">
                <a:hlinkClick r:id="rId6"/>
              </a:rPr>
              <a:t>https://www.youtube.com/watch?v=Cq4DL-eZhro</a:t>
            </a:r>
            <a:endParaRPr lang="en-US" i="1" dirty="0"/>
          </a:p>
          <a:p>
            <a:pPr>
              <a:defRPr/>
            </a:pPr>
            <a:endParaRPr lang="en-US" b="1" i="1" dirty="0">
              <a:cs typeface="Calibri"/>
            </a:endParaRPr>
          </a:p>
          <a:p>
            <a:pPr>
              <a:defRPr/>
            </a:pPr>
            <a:endParaRPr lang="en-US" i="1" dirty="0">
              <a:cs typeface="Calibri"/>
            </a:endParaRPr>
          </a:p>
          <a:p>
            <a:pPr>
              <a:defRPr/>
            </a:pPr>
            <a:r>
              <a:rPr lang="en-US" i="1" dirty="0">
                <a:cs typeface="Calibri"/>
              </a:rPr>
              <a:t>Row 2: </a:t>
            </a:r>
          </a:p>
          <a:p>
            <a:pPr>
              <a:defRPr/>
            </a:pPr>
            <a:r>
              <a:rPr lang="en-US" i="1" dirty="0">
                <a:cs typeface="Calibri"/>
              </a:rPr>
              <a:t>UC Merced Green Labs program </a:t>
            </a:r>
            <a:r>
              <a:rPr lang="en-US" dirty="0">
                <a:hlinkClick r:id="rId7"/>
              </a:rPr>
              <a:t>https://www.facebook.com/sustainUCMerced/photos/a.411820734144/10155265673464145/?type=3&amp;theater</a:t>
            </a:r>
            <a:endParaRPr lang="en-US" i="1" dirty="0">
              <a:cs typeface="Calibri"/>
            </a:endParaRPr>
          </a:p>
          <a:p>
            <a:pPr>
              <a:defRPr/>
            </a:pPr>
            <a:r>
              <a:rPr lang="en-US" i="1" dirty="0">
                <a:cs typeface="Calibri"/>
              </a:rPr>
              <a:t>UC Merced researching use of biochar instead of manure to reduce methane </a:t>
            </a:r>
            <a:r>
              <a:rPr lang="en-US" dirty="0">
                <a:hlinkClick r:id="rId8"/>
              </a:rPr>
              <a:t>https://news.ucmerced.edu/news/2019/researchers-hope-tackle-methane-emissions-manure-through-use-biochar</a:t>
            </a:r>
            <a:endParaRPr lang="en-US" i="1" dirty="0">
              <a:cs typeface="Calibri"/>
            </a:endParaRPr>
          </a:p>
          <a:p>
            <a:pPr>
              <a:defRPr/>
            </a:pPr>
            <a:r>
              <a:rPr lang="en-US" i="1" dirty="0">
                <a:cs typeface="Calibri"/>
              </a:rPr>
              <a:t>UC Davis feeding seaweed to cows to reduce methane </a:t>
            </a:r>
            <a:r>
              <a:rPr lang="en-US" dirty="0">
                <a:hlinkClick r:id="rId9"/>
              </a:rPr>
              <a:t>https://caes.ucdavis.edu/news/articles/2018/may/can-seaweed-cut-methane-emissions-on-dairies</a:t>
            </a:r>
            <a:endParaRPr lang="en-US" i="1" dirty="0">
              <a:cs typeface="Calibri"/>
            </a:endParaRPr>
          </a:p>
          <a:p>
            <a:pPr>
              <a:defRPr/>
            </a:pPr>
            <a:endParaRPr lang="en-US" i="1" dirty="0">
              <a:cs typeface="Calibri"/>
            </a:endParaRPr>
          </a:p>
          <a:p>
            <a:pPr>
              <a:defRPr/>
            </a:pPr>
            <a:endParaRPr lang="en-US" i="1" dirty="0">
              <a:cs typeface="Calibri"/>
            </a:endParaRPr>
          </a:p>
          <a:p>
            <a:pPr>
              <a:defRPr/>
            </a:pPr>
            <a:r>
              <a:rPr lang="en-US" i="1" dirty="0">
                <a:cs typeface="Calibri"/>
              </a:rPr>
              <a:t>Row 3: </a:t>
            </a:r>
          </a:p>
          <a:p>
            <a:pPr>
              <a:defRPr/>
            </a:pPr>
            <a:r>
              <a:rPr lang="en-US" i="1" dirty="0">
                <a:cs typeface="Calibri"/>
              </a:rPr>
              <a:t>UC San Diego making surfboards out of algae </a:t>
            </a:r>
            <a:r>
              <a:rPr lang="en-US" dirty="0">
                <a:hlinkClick r:id="rId10"/>
              </a:rPr>
              <a:t>https://ucsdnews.ucsd.edu/feature/surfing_into_a_greener_future</a:t>
            </a:r>
            <a:endParaRPr lang="en-US" i="1" dirty="0">
              <a:cs typeface="Calibri"/>
            </a:endParaRPr>
          </a:p>
          <a:p>
            <a:pPr>
              <a:defRPr/>
            </a:pPr>
            <a:r>
              <a:rPr lang="en-US" i="1" dirty="0">
                <a:cs typeface="Calibri"/>
              </a:rPr>
              <a:t>UC Riverside enhancing biofuels </a:t>
            </a:r>
            <a:r>
              <a:rPr lang="en-US" dirty="0">
                <a:hlinkClick r:id="rId11"/>
              </a:rPr>
              <a:t>https://ucrtoday.ucr.edu/24072</a:t>
            </a:r>
            <a:endParaRPr lang="en-US" dirty="0"/>
          </a:p>
          <a:p>
            <a:pPr>
              <a:defRPr/>
            </a:pPr>
            <a:r>
              <a:rPr lang="en-US" i="1" dirty="0"/>
              <a:t>UC Irvine green labs program </a:t>
            </a:r>
            <a:r>
              <a:rPr lang="en-US" dirty="0">
                <a:hlinkClick r:id="rId12"/>
              </a:rPr>
              <a:t>https://news.uci.edu/2018/04/20/powering-down/</a:t>
            </a:r>
            <a:endParaRPr lang="en-US" dirty="0"/>
          </a:p>
          <a:p>
            <a:pPr>
              <a:defRPr/>
            </a:pPr>
            <a:endParaRPr lang="en-US" dirty="0">
              <a:cs typeface="Calibri"/>
            </a:endParaRPr>
          </a:p>
          <a:p>
            <a:pPr>
              <a:defRPr/>
            </a:pPr>
            <a:endParaRPr lang="en-US" i="1" dirty="0">
              <a:cs typeface="Calibri"/>
            </a:endParaRPr>
          </a:p>
          <a:p>
            <a:pPr>
              <a:defRPr/>
            </a:pPr>
            <a:r>
              <a:rPr lang="en-US" i="1" dirty="0">
                <a:cs typeface="Calibri"/>
              </a:rPr>
              <a:t>Row 4:</a:t>
            </a:r>
            <a:r>
              <a:rPr lang="en-US" i="1" baseline="0" dirty="0">
                <a:cs typeface="Calibri"/>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Calibri"/>
              </a:rPr>
              <a:t>UC Santa Barbara seaweed farming </a:t>
            </a:r>
            <a:r>
              <a:rPr lang="en-US" dirty="0">
                <a:hlinkClick r:id="rId13"/>
              </a:rPr>
              <a:t>https://www.news.ucsb.edu/2019/019595/charismatic-carbon</a:t>
            </a:r>
            <a:endParaRPr lang="en-US" i="1" baseline="0" dirty="0">
              <a:cs typeface="Calibri"/>
            </a:endParaRPr>
          </a:p>
          <a:p>
            <a:pPr>
              <a:defRPr/>
            </a:pPr>
            <a:r>
              <a:rPr lang="en-US" i="1" dirty="0"/>
              <a:t>UCLA transparent solar film </a:t>
            </a:r>
            <a:r>
              <a:rPr lang="en-US" dirty="0">
                <a:hlinkClick r:id="rId14"/>
              </a:rPr>
              <a:t>https://newsroom.ucla.edu/releases/ucla-researchers-double-efficiency-247383</a:t>
            </a:r>
            <a:endParaRPr lang="en-US" dirty="0"/>
          </a:p>
          <a:p>
            <a:pPr>
              <a:defRPr/>
            </a:pPr>
            <a:r>
              <a:rPr lang="en-US" i="1" dirty="0">
                <a:cs typeface="Calibri"/>
              </a:rPr>
              <a:t>UC Santa Barbara solid state lighting </a:t>
            </a:r>
            <a:r>
              <a:rPr lang="en-US" dirty="0">
                <a:hlinkClick r:id="rId15"/>
              </a:rPr>
              <a:t>https://www.news.ucsb.edu/2019/019648/royal-fellowship</a:t>
            </a:r>
            <a:endParaRPr lang="en-US" dirty="0">
              <a:cs typeface="Calibri"/>
            </a:endParaRPr>
          </a:p>
          <a:p>
            <a:pPr>
              <a:defRPr/>
            </a:pPr>
            <a:endParaRPr lang="en-US" i="1" dirty="0">
              <a:cs typeface="Calibri"/>
            </a:endParaRPr>
          </a:p>
          <a:p>
            <a:pPr eaLnBrk="1" fontAlgn="auto" hangingPunct="1">
              <a:spcBef>
                <a:spcPts val="0"/>
              </a:spcBef>
              <a:spcAft>
                <a:spcPts val="0"/>
              </a:spcAft>
              <a:defRPr/>
            </a:pPr>
            <a:endParaRPr lang="en-US" dirty="0">
              <a:cs typeface="Calibri"/>
            </a:endParaRPr>
          </a:p>
          <a:p>
            <a:pPr>
              <a:defRPr/>
            </a:pPr>
            <a:endParaRPr lang="en-US" i="1" dirty="0">
              <a:cs typeface="Calibri"/>
            </a:endParaRPr>
          </a:p>
        </p:txBody>
      </p:sp>
      <p:sp>
        <p:nvSpPr>
          <p:cNvPr id="4" name="Slide Number Placeholder 3"/>
          <p:cNvSpPr>
            <a:spLocks noGrp="1"/>
          </p:cNvSpPr>
          <p:nvPr>
            <p:ph type="sldNum" sz="quarter" idx="5"/>
          </p:nvPr>
        </p:nvSpPr>
        <p:spPr/>
        <p:txBody>
          <a:bodyPr/>
          <a:lstStyle/>
          <a:p>
            <a:fld id="{935BBB58-475C-46E5-8850-8BCF1E5934DF}" type="slidenum">
              <a:rPr lang="en-US"/>
              <a:t>18</a:t>
            </a:fld>
            <a:endParaRPr lang="en-US"/>
          </a:p>
        </p:txBody>
      </p:sp>
    </p:spTree>
    <p:extLst>
      <p:ext uri="{BB962C8B-B14F-4D97-AF65-F5344CB8AC3E}">
        <p14:creationId xmlns:p14="http://schemas.microsoft.com/office/powerpoint/2010/main" val="1219974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970AF06-FA0E-4EA0-A60C-D120DD4A27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AE16B50-1A79-47BF-867C-1EEF3AEE73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cs typeface="Calibri"/>
              </a:rPr>
              <a:t>How is the UC System doing? Are we meeting the goals of the CNI?</a:t>
            </a:r>
          </a:p>
        </p:txBody>
      </p:sp>
      <p:sp>
        <p:nvSpPr>
          <p:cNvPr id="46084" name="Slide Number Placeholder 3">
            <a:extLst>
              <a:ext uri="{FF2B5EF4-FFF2-40B4-BE49-F238E27FC236}">
                <a16:creationId xmlns:a16="http://schemas.microsoft.com/office/drawing/2014/main" id="{C37143B9-0746-4B2F-B33F-137C71AFA7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2DA92A-A236-4B78-BB7C-08451A8D2646}" type="slidenum">
              <a:rPr lang="en-US" altLang="en-US" smtClean="0"/>
              <a:pPr fontAlgn="base">
                <a:spcBef>
                  <a:spcPct val="0"/>
                </a:spcBef>
                <a:spcAft>
                  <a:spcPct val="0"/>
                </a:spcAft>
              </a:pPr>
              <a:t>19</a:t>
            </a:fld>
            <a:endParaRPr lang="en-US" altLang="en-US"/>
          </a:p>
        </p:txBody>
      </p:sp>
    </p:spTree>
    <p:extLst>
      <p:ext uri="{BB962C8B-B14F-4D97-AF65-F5344CB8AC3E}">
        <p14:creationId xmlns:p14="http://schemas.microsoft.com/office/powerpoint/2010/main" val="294210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00B0F0"/>
                </a:solidFill>
                <a:latin typeface="Calibri"/>
                <a:cs typeface="Calibri"/>
              </a:rPr>
              <a:t>The learning objectives for this lesson are to increase your:</a:t>
            </a:r>
          </a:p>
          <a:p>
            <a:endParaRPr lang="en-US" sz="1400" dirty="0"/>
          </a:p>
          <a:p>
            <a:pPr marL="342900" indent="-342900">
              <a:buFont typeface="Arial"/>
              <a:buChar char="•"/>
            </a:pPr>
            <a:r>
              <a:rPr lang="en-US" altLang="en-US" sz="1200" dirty="0">
                <a:solidFill>
                  <a:srgbClr val="5F6062"/>
                </a:solidFill>
                <a:latin typeface="Calibri"/>
                <a:cs typeface="Calibri"/>
              </a:rPr>
              <a:t>awareness of the Carbon Neutrality Initiative</a:t>
            </a:r>
            <a:br>
              <a:rPr lang="en-US" altLang="en-US" sz="1200" dirty="0">
                <a:solidFill>
                  <a:srgbClr val="5F6062"/>
                </a:solidFill>
                <a:latin typeface="Calibri"/>
                <a:cs typeface="Calibri"/>
              </a:rPr>
            </a:br>
            <a:endParaRPr lang="en-US" altLang="en-US" sz="1200" dirty="0">
              <a:solidFill>
                <a:srgbClr val="5F6062"/>
              </a:solidFill>
              <a:cs typeface="Calibri"/>
            </a:endParaRPr>
          </a:p>
          <a:p>
            <a:pPr marL="342900" indent="-342900">
              <a:buFont typeface="Arial"/>
              <a:buChar char="•"/>
            </a:pPr>
            <a:r>
              <a:rPr lang="en-US" altLang="en-US" sz="1200" dirty="0">
                <a:solidFill>
                  <a:srgbClr val="5F6062"/>
                </a:solidFill>
                <a:latin typeface="Calibri"/>
                <a:cs typeface="Calibri"/>
              </a:rPr>
              <a:t>understanding of carbon neutrality </a:t>
            </a:r>
            <a:br>
              <a:rPr lang="en-US" altLang="en-US" sz="1200" dirty="0">
                <a:latin typeface="Calibri"/>
                <a:cs typeface="Calibri"/>
              </a:rPr>
            </a:br>
            <a:endParaRPr lang="en-US" altLang="en-US" sz="1200" dirty="0">
              <a:solidFill>
                <a:srgbClr val="5F6062"/>
              </a:solidFill>
              <a:cs typeface="Calibri"/>
            </a:endParaRPr>
          </a:p>
          <a:p>
            <a:pPr marL="342900" indent="-342900">
              <a:buFont typeface="Arial"/>
              <a:buChar char="•"/>
            </a:pPr>
            <a:r>
              <a:rPr lang="en-US" altLang="en-US" sz="1200" dirty="0">
                <a:solidFill>
                  <a:srgbClr val="5F6062"/>
                </a:solidFill>
                <a:latin typeface="Calibri"/>
                <a:cs typeface="Calibri"/>
              </a:rPr>
              <a:t>understanding of the UC System's impact on the climate and actions being taken</a:t>
            </a:r>
            <a:br>
              <a:rPr lang="en-US" altLang="en-US" sz="1200" dirty="0">
                <a:latin typeface="Calibri"/>
                <a:cs typeface="Calibri"/>
              </a:rPr>
            </a:br>
            <a:endParaRPr lang="en-US" altLang="en-US" sz="1200" dirty="0">
              <a:solidFill>
                <a:srgbClr val="5F6062"/>
              </a:solidFill>
              <a:latin typeface="Calibri"/>
              <a:cs typeface="Calibri"/>
            </a:endParaRPr>
          </a:p>
          <a:p>
            <a:pPr marL="342900" indent="-342900">
              <a:buFont typeface="Arial"/>
              <a:buChar char="•"/>
            </a:pPr>
            <a:r>
              <a:rPr lang="en-US" altLang="en-US" sz="1200" dirty="0">
                <a:solidFill>
                  <a:srgbClr val="5F6062"/>
                </a:solidFill>
                <a:latin typeface="Calibri"/>
                <a:cs typeface="Calibri"/>
              </a:rPr>
              <a:t>awareness of how you can reduce your carbon footprint and get involved </a:t>
            </a:r>
          </a:p>
          <a:p>
            <a:endParaRPr lang="en-US" dirty="0"/>
          </a:p>
        </p:txBody>
      </p:sp>
      <p:sp>
        <p:nvSpPr>
          <p:cNvPr id="4" name="Slide Number Placeholder 3"/>
          <p:cNvSpPr>
            <a:spLocks noGrp="1"/>
          </p:cNvSpPr>
          <p:nvPr>
            <p:ph type="sldNum" sz="quarter" idx="5"/>
          </p:nvPr>
        </p:nvSpPr>
        <p:spPr/>
        <p:txBody>
          <a:bodyPr/>
          <a:lstStyle/>
          <a:p>
            <a:pPr>
              <a:defRPr/>
            </a:pPr>
            <a:fld id="{9EF4CC54-871A-4238-95D3-33E14F4627E4}" type="slidenum">
              <a:rPr lang="en-US" smtClean="0"/>
              <a:pPr>
                <a:defRPr/>
              </a:pPr>
              <a:t>2</a:t>
            </a:fld>
            <a:endParaRPr lang="en-US"/>
          </a:p>
        </p:txBody>
      </p:sp>
    </p:spTree>
    <p:extLst>
      <p:ext uri="{BB962C8B-B14F-4D97-AF65-F5344CB8AC3E}">
        <p14:creationId xmlns:p14="http://schemas.microsoft.com/office/powerpoint/2010/main" val="611717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FB3D247-9CFF-4316-A9A7-31ED282EC3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AFCE8BA1-20FF-44EA-901B-F3389CDC94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cs typeface="Calibri"/>
              </a:rPr>
              <a:t>We are going in the right direction</a:t>
            </a:r>
            <a:r>
              <a:rPr lang="en-US" altLang="en-US" dirty="0">
                <a:cs typeface="Calibri"/>
              </a:rPr>
              <a:t>! Here is a graph showing all UC emissions combined. </a:t>
            </a: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We have time along the x-axis, in years, and on the y-axis we have millions of metric tons of CO2e. CO2e is carbon dioxide equivalent and it used as a way of expressing the impact of different greenhouse gases in terms of the amount of CO2 that would create the same amount of warming. In this way we have one, combined metric for all our emissions.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a:rPr>
              <a:t>From 2010 through 2017, the UC System </a:t>
            </a:r>
            <a:r>
              <a:rPr lang="en-US" altLang="en-US" b="1" dirty="0">
                <a:cs typeface="Calibri"/>
              </a:rPr>
              <a:t>reduced emissions by 5%. </a:t>
            </a:r>
            <a:r>
              <a:rPr lang="en-US" altLang="en-US" b="0" dirty="0">
                <a:cs typeface="Calibri"/>
              </a:rPr>
              <a:t>T</a:t>
            </a:r>
            <a:r>
              <a:rPr lang="en-US" altLang="en-US" dirty="0">
                <a:cs typeface="Calibri"/>
              </a:rPr>
              <a:t>his is an accomplishment especially considering that this reduction was achieved </a:t>
            </a:r>
            <a:r>
              <a:rPr lang="en-US" altLang="en-US" b="1" u="sng" dirty="0">
                <a:cs typeface="Calibri"/>
              </a:rPr>
              <a:t>despite</a:t>
            </a:r>
            <a:r>
              <a:rPr lang="en-US" altLang="en-US" dirty="0">
                <a:cs typeface="Calibri"/>
              </a:rPr>
              <a:t> an increase in the number of students and full-time employees of </a:t>
            </a:r>
            <a:r>
              <a:rPr lang="en-US" altLang="en-US" b="1" dirty="0">
                <a:cs typeface="Calibri"/>
              </a:rPr>
              <a:t>nearly 16% </a:t>
            </a:r>
            <a:r>
              <a:rPr lang="en-US" altLang="en-US" dirty="0">
                <a:cs typeface="Calibri"/>
              </a:rPr>
              <a:t>during that same time period.</a:t>
            </a:r>
          </a:p>
          <a:p>
            <a:pPr eaLnBrk="1" hangingPunct="1">
              <a:spcBef>
                <a:spcPct val="0"/>
              </a:spcBef>
            </a:pPr>
            <a:endParaRPr lang="en-US" altLang="en-US" dirty="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cs typeface="Calibri" panose="020F0502020204030204" pitchFamily="34" charset="0"/>
              </a:rPr>
              <a:t>We’ve done well, but …… </a:t>
            </a:r>
            <a:r>
              <a:rPr lang="en-US" altLang="en-US" b="1" u="sng" dirty="0">
                <a:cs typeface="Calibri" panose="020F0502020204030204" pitchFamily="34" charset="0"/>
              </a:rPr>
              <a:t>look at the slope</a:t>
            </a:r>
            <a:r>
              <a:rPr lang="en-US" altLang="en-US" u="sng" dirty="0">
                <a:cs typeface="Calibri" panose="020F0502020204030204" pitchFamily="34" charset="0"/>
              </a:rPr>
              <a:t> </a:t>
            </a:r>
            <a:r>
              <a:rPr lang="en-US" altLang="en-US" dirty="0">
                <a:cs typeface="Calibri" panose="020F0502020204030204" pitchFamily="34" charset="0"/>
              </a:rPr>
              <a:t>of the dotted lines. They are steep. And </a:t>
            </a:r>
            <a:r>
              <a:rPr lang="en-US" altLang="en-US" b="1" dirty="0">
                <a:cs typeface="Calibri" panose="020F0502020204030204" pitchFamily="34" charset="0"/>
              </a:rPr>
              <a:t>growth is projected to increase even more </a:t>
            </a:r>
            <a:r>
              <a:rPr lang="en-US" altLang="en-US" dirty="0">
                <a:cs typeface="Calibri" panose="020F0502020204030204" pitchFamily="34" charset="0"/>
              </a:rPr>
              <a:t>across the UCs so we've got a lot of work to do to achieve neutrality, and we need all hands on deck.  </a:t>
            </a:r>
            <a:endParaRPr lang="en-US" altLang="en-US" dirty="0"/>
          </a:p>
          <a:p>
            <a:pPr>
              <a:spcBef>
                <a:spcPct val="0"/>
              </a:spcBef>
            </a:pPr>
            <a:endParaRPr lang="en-US" altLang="en-US" dirty="0">
              <a:cs typeface="Calibri" panose="020F0502020204030204" pitchFamily="34" charset="0"/>
            </a:endParaRPr>
          </a:p>
          <a:p>
            <a:pPr>
              <a:spcBef>
                <a:spcPct val="0"/>
              </a:spcBef>
            </a:pPr>
            <a:r>
              <a:rPr lang="en-US" altLang="en-US" dirty="0">
                <a:cs typeface="Calibri"/>
              </a:rPr>
              <a:t>__________</a:t>
            </a:r>
            <a:endParaRPr lang="en-US" altLang="en-US" dirty="0">
              <a:cs typeface="Calibri" panose="020F0502020204030204" pitchFamily="34" charset="0"/>
            </a:endParaRPr>
          </a:p>
          <a:p>
            <a:pPr>
              <a:spcBef>
                <a:spcPct val="0"/>
              </a:spcBef>
            </a:pPr>
            <a:r>
              <a:rPr lang="en-US" altLang="en-US" i="1" dirty="0">
                <a:cs typeface="Calibri"/>
              </a:rPr>
              <a:t>Sources: %s were calculated using # of students and FTE from UC Information Center (</a:t>
            </a:r>
            <a:r>
              <a:rPr lang="en-US" dirty="0">
                <a:hlinkClick r:id="rId3"/>
              </a:rPr>
              <a:t>https://www.universityofcalifornia.edu/infocenter</a:t>
            </a:r>
            <a:r>
              <a:rPr lang="en-US" altLang="en-US" i="1" dirty="0"/>
              <a:t>)</a:t>
            </a:r>
            <a:r>
              <a:rPr lang="en-US" altLang="en-US" i="1" dirty="0">
                <a:cs typeface="Calibri"/>
              </a:rPr>
              <a:t> and emissions data provided by Ryan Bell of UCOP </a:t>
            </a: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p:txBody>
      </p:sp>
      <p:sp>
        <p:nvSpPr>
          <p:cNvPr id="66564" name="Slide Number Placeholder 3">
            <a:extLst>
              <a:ext uri="{FF2B5EF4-FFF2-40B4-BE49-F238E27FC236}">
                <a16:creationId xmlns:a16="http://schemas.microsoft.com/office/drawing/2014/main" id="{69A3BB2E-F0A3-419E-AB2E-464DD15E29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BAEAF9-5A47-439E-B8A5-C7E65CA8568B}" type="slidenum">
              <a:rPr lang="en-US" altLang="en-US" smtClean="0"/>
              <a:pPr fontAlgn="base">
                <a:spcBef>
                  <a:spcPct val="0"/>
                </a:spcBef>
                <a:spcAft>
                  <a:spcPct val="0"/>
                </a:spcAft>
              </a:pPr>
              <a:t>20</a:t>
            </a:fld>
            <a:endParaRPr lang="en-US" altLang="en-US"/>
          </a:p>
        </p:txBody>
      </p:sp>
    </p:spTree>
    <p:extLst>
      <p:ext uri="{BB962C8B-B14F-4D97-AF65-F5344CB8AC3E}">
        <p14:creationId xmlns:p14="http://schemas.microsoft.com/office/powerpoint/2010/main" val="743034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54F1CE6-412F-46DA-9A6C-8A38B0D75A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1178761-EE76-4746-9517-FBA897C896C8}"/>
              </a:ext>
            </a:extLst>
          </p:cNvPr>
          <p:cNvSpPr>
            <a:spLocks noGrp="1"/>
          </p:cNvSpPr>
          <p:nvPr>
            <p:ph type="body" idx="1"/>
          </p:nvPr>
        </p:nvSpPr>
        <p:spPr/>
        <p:txBody>
          <a:bodyPr/>
          <a:lstStyle/>
          <a:p>
            <a:pPr eaLnBrk="1" fontAlgn="auto" hangingPunct="1">
              <a:spcBef>
                <a:spcPts val="0"/>
              </a:spcBef>
              <a:spcAft>
                <a:spcPts val="0"/>
              </a:spcAft>
              <a:defRPr/>
            </a:pPr>
            <a:r>
              <a:rPr lang="en-US" dirty="0">
                <a:cs typeface="Calibri"/>
              </a:rPr>
              <a:t>As you saw from the slopes of the graph, </a:t>
            </a:r>
            <a:r>
              <a:rPr lang="en-US" b="1" dirty="0">
                <a:cs typeface="Calibri"/>
              </a:rPr>
              <a:t>we are not quite on track to meet carbon neutrality goal by 2025</a:t>
            </a:r>
            <a:r>
              <a:rPr lang="en-US" dirty="0">
                <a:cs typeface="Calibri"/>
              </a:rPr>
              <a:t>. Rather, we are on track to reach that goal around 2040. </a:t>
            </a:r>
            <a:r>
              <a:rPr lang="en-US" dirty="0"/>
              <a:t>To reach the goal, the UC System will need to reduce emissions by the equivalent of more than 1 million metric tons of carbon dioxide.</a:t>
            </a:r>
          </a:p>
          <a:p>
            <a:pPr>
              <a:spcBef>
                <a:spcPts val="0"/>
              </a:spcBef>
              <a:spcAft>
                <a:spcPts val="0"/>
              </a:spcAft>
              <a:defRPr/>
            </a:pPr>
            <a:br>
              <a:rPr lang="en-US" dirty="0">
                <a:cs typeface="+mn-lt"/>
              </a:rPr>
            </a:br>
            <a:r>
              <a:rPr lang="en-US" dirty="0">
                <a:cs typeface="Calibri"/>
              </a:rPr>
              <a:t>This is due to challenges in the following areas:</a:t>
            </a:r>
            <a:endParaRPr lang="en-US" dirty="0"/>
          </a:p>
          <a:p>
            <a:pPr marL="171450" indent="-171450">
              <a:spcBef>
                <a:spcPts val="0"/>
              </a:spcBef>
              <a:spcAft>
                <a:spcPts val="0"/>
              </a:spcAft>
              <a:buFont typeface="Arial" panose="020B0604020202020204" pitchFamily="34" charset="0"/>
              <a:buChar char="•"/>
              <a:defRPr/>
            </a:pPr>
            <a:r>
              <a:rPr lang="en-US" b="1" dirty="0">
                <a:cs typeface="Calibri"/>
              </a:rPr>
              <a:t>Funding &amp; financing</a:t>
            </a:r>
            <a:r>
              <a:rPr lang="en-US" dirty="0">
                <a:cs typeface="Calibri"/>
              </a:rPr>
              <a:t>: Large upfront costs are a barrier, even for programs that pay for themselves; the current budgeting technique is more short term and focused on start-up costs. This hides long-term savings (vs life-cycle cost analysis, which takes into consideration the cost of a project from construction to end-of-life)</a:t>
            </a:r>
          </a:p>
          <a:p>
            <a:pPr marL="171450" indent="-171450">
              <a:spcBef>
                <a:spcPts val="0"/>
              </a:spcBef>
              <a:spcAft>
                <a:spcPts val="0"/>
              </a:spcAft>
              <a:buFont typeface="Arial" panose="020B0604020202020204" pitchFamily="34" charset="0"/>
              <a:buChar char="•"/>
              <a:defRPr/>
            </a:pPr>
            <a:endParaRPr lang="en-US" dirty="0">
              <a:cs typeface="Calibri"/>
            </a:endParaRPr>
          </a:p>
          <a:p>
            <a:pPr marL="171450" indent="-171450">
              <a:spcBef>
                <a:spcPts val="0"/>
              </a:spcBef>
              <a:spcAft>
                <a:spcPts val="0"/>
              </a:spcAft>
              <a:buFont typeface="Arial" panose="020B0604020202020204" pitchFamily="34" charset="0"/>
              <a:buChar char="•"/>
              <a:defRPr/>
            </a:pPr>
            <a:r>
              <a:rPr lang="en-US" b="1" dirty="0">
                <a:cs typeface="Calibri"/>
              </a:rPr>
              <a:t>Energy efficiency &amp; conservation</a:t>
            </a:r>
            <a:r>
              <a:rPr lang="en-US" dirty="0">
                <a:cs typeface="Calibri"/>
              </a:rPr>
              <a:t>: To meet our goals, the UC needs to hire more staff who are trained in energy efficiency. For example, campuses and parts of the health system </a:t>
            </a:r>
            <a:r>
              <a:rPr lang="en-US" dirty="0"/>
              <a:t>could attain 50% or more improvement in energy efficiency through energy retrofits like upgrading to more efficient lighting and appliances. </a:t>
            </a:r>
            <a:endParaRPr lang="en-US" dirty="0">
              <a:cs typeface="Calibri"/>
            </a:endParaRPr>
          </a:p>
          <a:p>
            <a:pPr marL="171450" indent="-171450">
              <a:spcBef>
                <a:spcPts val="0"/>
              </a:spcBef>
              <a:spcAft>
                <a:spcPts val="0"/>
              </a:spcAft>
              <a:buFont typeface="Arial" panose="020B0604020202020204" pitchFamily="34" charset="0"/>
              <a:buChar char="•"/>
              <a:defRPr/>
            </a:pPr>
            <a:endParaRPr lang="en-US" dirty="0">
              <a:cs typeface="Calibri"/>
            </a:endParaRPr>
          </a:p>
          <a:p>
            <a:pPr marL="171450" indent="-171450">
              <a:spcBef>
                <a:spcPts val="0"/>
              </a:spcBef>
              <a:spcAft>
                <a:spcPts val="0"/>
              </a:spcAft>
              <a:buFont typeface="Arial" panose="020B0604020202020204" pitchFamily="34" charset="0"/>
              <a:buChar char="•"/>
              <a:defRPr/>
            </a:pPr>
            <a:r>
              <a:rPr lang="en-US" b="1" dirty="0">
                <a:cs typeface="Calibri"/>
              </a:rPr>
              <a:t>New buildings</a:t>
            </a:r>
            <a:r>
              <a:rPr lang="en-US" dirty="0">
                <a:cs typeface="Calibri"/>
              </a:rPr>
              <a:t>: Campuses continue to grow; there is not yet a system-wide policy to address increased emissions that come with new buildings.</a:t>
            </a:r>
          </a:p>
          <a:p>
            <a:pPr marL="171450" indent="-171450">
              <a:spcBef>
                <a:spcPts val="0"/>
              </a:spcBef>
              <a:spcAft>
                <a:spcPts val="0"/>
              </a:spcAft>
              <a:buFont typeface="Arial" panose="020B0604020202020204" pitchFamily="34" charset="0"/>
              <a:buChar char="•"/>
              <a:defRPr/>
            </a:pPr>
            <a:endParaRPr lang="en-US" dirty="0">
              <a:cs typeface="Calibri"/>
            </a:endParaRPr>
          </a:p>
          <a:p>
            <a:pPr marL="171450" indent="-171450">
              <a:spcBef>
                <a:spcPts val="0"/>
              </a:spcBef>
              <a:spcAft>
                <a:spcPts val="0"/>
              </a:spcAft>
              <a:buFont typeface="Arial" panose="020B0604020202020204" pitchFamily="34" charset="0"/>
              <a:buChar char="•"/>
              <a:defRPr/>
            </a:pPr>
            <a:r>
              <a:rPr lang="en-US" b="1" dirty="0">
                <a:cs typeface="Calibri"/>
              </a:rPr>
              <a:t>Communication &amp; change management</a:t>
            </a:r>
            <a:r>
              <a:rPr lang="en-US" dirty="0">
                <a:cs typeface="Calibri"/>
              </a:rPr>
              <a:t>: We must do more to engage students, faculty, &amp; staff (the goal of this module).</a:t>
            </a:r>
          </a:p>
          <a:p>
            <a:pPr marL="171450" indent="-171450">
              <a:buFont typeface="Arial" panose="020B0604020202020204" pitchFamily="34" charset="0"/>
              <a:buChar char="•"/>
              <a:defRPr/>
            </a:pPr>
            <a:endParaRPr lang="en-US" dirty="0">
              <a:cs typeface="Calibri"/>
            </a:endParaRPr>
          </a:p>
          <a:p>
            <a:pPr marL="171450" indent="-171450">
              <a:buFont typeface="Arial" panose="020B0604020202020204" pitchFamily="34" charset="0"/>
              <a:buChar char="•"/>
              <a:defRPr/>
            </a:pPr>
            <a:r>
              <a:rPr lang="en-US" b="1" dirty="0">
                <a:cs typeface="Calibri"/>
              </a:rPr>
              <a:t>Energy supplies</a:t>
            </a:r>
            <a:r>
              <a:rPr lang="en-US" dirty="0">
                <a:cs typeface="Calibri"/>
              </a:rPr>
              <a:t>: The amount of renewable energy available on the market is not always enough to meet each campus’ needs.</a:t>
            </a:r>
            <a:endParaRPr lang="en-US" dirty="0"/>
          </a:p>
          <a:p>
            <a:pPr marL="171450" indent="-171450">
              <a:spcBef>
                <a:spcPts val="0"/>
              </a:spcBef>
              <a:spcAft>
                <a:spcPts val="0"/>
              </a:spcAft>
              <a:buFont typeface="Arial" panose="020B0604020202020204" pitchFamily="34" charset="0"/>
              <a:buChar char="•"/>
              <a:defRPr/>
            </a:pPr>
            <a:endParaRPr lang="en-US" dirty="0">
              <a:cs typeface="Calibri"/>
            </a:endParaRPr>
          </a:p>
          <a:p>
            <a:pPr marL="171450" indent="-171450">
              <a:spcBef>
                <a:spcPts val="0"/>
              </a:spcBef>
              <a:spcAft>
                <a:spcPts val="0"/>
              </a:spcAft>
              <a:buFont typeface="Arial" panose="020B0604020202020204" pitchFamily="34" charset="0"/>
              <a:buChar char="•"/>
              <a:defRPr/>
            </a:pPr>
            <a:r>
              <a:rPr lang="en-US" b="1" dirty="0">
                <a:cs typeface="Calibri"/>
              </a:rPr>
              <a:t>Medical centers</a:t>
            </a:r>
            <a:r>
              <a:rPr lang="en-US" dirty="0">
                <a:cs typeface="Calibri"/>
              </a:rPr>
              <a:t>: Regulatory requirements and prioritizing of patient safety limits our ability to reduce emissions.  </a:t>
            </a:r>
          </a:p>
          <a:p>
            <a:pPr>
              <a:spcBef>
                <a:spcPts val="0"/>
              </a:spcBef>
              <a:spcAft>
                <a:spcPts val="0"/>
              </a:spcAft>
              <a:defRPr/>
            </a:pPr>
            <a:endParaRPr lang="en-US" dirty="0">
              <a:cs typeface="Calibri"/>
            </a:endParaRPr>
          </a:p>
          <a:p>
            <a:pPr>
              <a:spcBef>
                <a:spcPts val="0"/>
              </a:spcBef>
              <a:spcAft>
                <a:spcPts val="0"/>
              </a:spcAft>
              <a:defRPr/>
            </a:pPr>
            <a:r>
              <a:rPr lang="en-US" dirty="0">
                <a:cs typeface="Calibri"/>
              </a:rPr>
              <a:t>___________</a:t>
            </a:r>
            <a:br>
              <a:rPr lang="en-US" i="1" dirty="0">
                <a:cs typeface="+mn-lt"/>
              </a:rPr>
            </a:br>
            <a:endParaRPr lang="en-US" i="1" dirty="0">
              <a:cs typeface="Calibri"/>
            </a:endParaRPr>
          </a:p>
          <a:p>
            <a:pPr>
              <a:spcBef>
                <a:spcPts val="0"/>
              </a:spcBef>
              <a:spcAft>
                <a:spcPts val="0"/>
              </a:spcAft>
              <a:defRPr/>
            </a:pPr>
            <a:r>
              <a:rPr lang="en-US" i="1" dirty="0"/>
              <a:t>Sources: UC Overcoming Barriers to Carbon Neutrality Report, 2017; Overcoming Organizational Barriers to Carbon Neutrality: Lessons from the UC Experience (Carlson and Forgie, 2018) </a:t>
            </a:r>
            <a:r>
              <a:rPr lang="en-US" i="1" dirty="0">
                <a:hlinkClick r:id="rId3"/>
              </a:rPr>
              <a:t>https://escholarship.org/uc/item/34m0j8j6</a:t>
            </a:r>
            <a:endParaRPr lang="en-US" dirty="0"/>
          </a:p>
          <a:p>
            <a:pPr>
              <a:spcBef>
                <a:spcPts val="0"/>
              </a:spcBef>
              <a:spcAft>
                <a:spcPts val="0"/>
              </a:spcAft>
              <a:defRPr/>
            </a:pPr>
            <a:endParaRPr lang="en-US" dirty="0">
              <a:cs typeface="Calibri"/>
            </a:endParaRPr>
          </a:p>
        </p:txBody>
      </p:sp>
      <p:sp>
        <p:nvSpPr>
          <p:cNvPr id="50180" name="Slide Number Placeholder 3">
            <a:extLst>
              <a:ext uri="{FF2B5EF4-FFF2-40B4-BE49-F238E27FC236}">
                <a16:creationId xmlns:a16="http://schemas.microsoft.com/office/drawing/2014/main" id="{1F1CDBA4-D90B-4BC1-8FF1-E17E734F83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049221-3057-4B1D-BE18-353D502C19AC}" type="slidenum">
              <a:rPr lang="en-US" altLang="en-US" smtClean="0"/>
              <a:pPr fontAlgn="base">
                <a:spcBef>
                  <a:spcPct val="0"/>
                </a:spcBef>
                <a:spcAft>
                  <a:spcPct val="0"/>
                </a:spcAft>
              </a:pPr>
              <a:t>21</a:t>
            </a:fld>
            <a:endParaRPr lang="en-US" altLang="en-US"/>
          </a:p>
        </p:txBody>
      </p:sp>
    </p:spTree>
    <p:extLst>
      <p:ext uri="{BB962C8B-B14F-4D97-AF65-F5344CB8AC3E}">
        <p14:creationId xmlns:p14="http://schemas.microsoft.com/office/powerpoint/2010/main" val="2549288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236C4F9-7CB5-4AB5-A6DF-C62601D08B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AAC08295-B083-4EEE-B593-99F333C6B0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So, </a:t>
            </a:r>
            <a:r>
              <a:rPr lang="en-US" altLang="en-US" b="1" dirty="0">
                <a:cs typeface="Calibri" panose="020F0502020204030204" pitchFamily="34" charset="0"/>
              </a:rPr>
              <a:t>how are we doing here at UCLA?</a:t>
            </a: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p:txBody>
      </p:sp>
      <p:sp>
        <p:nvSpPr>
          <p:cNvPr id="70660" name="Slide Number Placeholder 3">
            <a:extLst>
              <a:ext uri="{FF2B5EF4-FFF2-40B4-BE49-F238E27FC236}">
                <a16:creationId xmlns:a16="http://schemas.microsoft.com/office/drawing/2014/main" id="{056D7D9B-36FC-4C22-AA01-BDA010FF99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98546A0-275F-4C93-BE42-4915EE829CBA}" type="slidenum">
              <a:rPr lang="en-US" altLang="en-US" smtClean="0"/>
              <a:pPr fontAlgn="base">
                <a:spcBef>
                  <a:spcPct val="0"/>
                </a:spcBef>
                <a:spcAft>
                  <a:spcPct val="0"/>
                </a:spcAft>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BC2C6028-3F1C-4109-966D-2AC2F8E9F2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3C2A9E8A-9798-4ADD-A9C9-347837DAF4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a:rPr>
              <a:t>Similarly to the UC system’s progress, </a:t>
            </a:r>
            <a:r>
              <a:rPr lang="en-US" altLang="en-US" b="1" dirty="0">
                <a:cs typeface="Calibri"/>
              </a:rPr>
              <a:t>UCLA has been decreasing emissions while continuing to grow as a campus. </a:t>
            </a:r>
            <a:endParaRPr lang="en-US" altLang="en-US" b="1"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cs typeface="Calibri"/>
              </a:rPr>
              <a:t>Even with the progress we’ve made, we can see that there is a lot of work to be done to reduce our emissions and get to our goal of carbon neutrality by 2025.</a:t>
            </a:r>
            <a:br>
              <a:rPr lang="en-US" altLang="en-US" dirty="0">
                <a:cs typeface="+mn-lt"/>
              </a:rPr>
            </a:br>
            <a:br>
              <a:rPr lang="en-US" altLang="en-US" dirty="0">
                <a:cs typeface="+mn-lt"/>
              </a:rPr>
            </a:br>
            <a:r>
              <a:rPr lang="en-US" altLang="en-US" dirty="0">
                <a:cs typeface="Calibri" panose="020F0502020204030204" pitchFamily="34" charset="0"/>
              </a:rPr>
              <a:t>We are using the same three methods…  </a:t>
            </a:r>
          </a:p>
          <a:p>
            <a:pPr eaLnBrk="1" hangingPunct="1">
              <a:spcBef>
                <a:spcPct val="0"/>
              </a:spcBef>
            </a:pPr>
            <a:endParaRPr lang="en-US" altLang="en-US" dirty="0">
              <a:cs typeface="Calibri" panose="020F0502020204030204" pitchFamily="34" charset="0"/>
            </a:endParaRPr>
          </a:p>
        </p:txBody>
      </p:sp>
      <p:sp>
        <p:nvSpPr>
          <p:cNvPr id="72708" name="Slide Number Placeholder 3">
            <a:extLst>
              <a:ext uri="{FF2B5EF4-FFF2-40B4-BE49-F238E27FC236}">
                <a16:creationId xmlns:a16="http://schemas.microsoft.com/office/drawing/2014/main" id="{195B0978-2A8C-452A-AF89-739B09077B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0AE302-0918-40FC-96BC-3122FFEF84D8}" type="slidenum">
              <a:rPr lang="en-US" altLang="en-US" smtClean="0"/>
              <a:pPr fontAlgn="base">
                <a:spcBef>
                  <a:spcPct val="0"/>
                </a:spcBef>
                <a:spcAft>
                  <a:spcPct val="0"/>
                </a:spcAft>
              </a:pPr>
              <a:t>23</a:t>
            </a:fld>
            <a:endParaRPr lang="en-US" altLang="en-US"/>
          </a:p>
        </p:txBody>
      </p:sp>
    </p:spTree>
    <p:extLst>
      <p:ext uri="{BB962C8B-B14F-4D97-AF65-F5344CB8AC3E}">
        <p14:creationId xmlns:p14="http://schemas.microsoft.com/office/powerpoint/2010/main" val="4040076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A0F82BD3-A230-4457-8051-C0B2649FFB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4D9BA27-485B-4279-BF6A-626C57E31B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solidFill>
                <a:schemeClr val="bg1"/>
              </a:solidFill>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chemeClr val="bg1"/>
                </a:solidFill>
                <a:latin typeface="+mn-lt"/>
                <a:cs typeface="Calibri"/>
              </a:rPr>
              <a:t>We're reducing our need for energy through </a:t>
            </a:r>
            <a:r>
              <a:rPr lang="en-US" altLang="en-US" sz="1200" u="sng" dirty="0">
                <a:solidFill>
                  <a:schemeClr val="bg1"/>
                </a:solidFill>
                <a:latin typeface="+mn-lt"/>
                <a:cs typeface="Calibri"/>
              </a:rPr>
              <a:t>efficiency</a:t>
            </a:r>
            <a:r>
              <a:rPr lang="en-US" altLang="en-US" sz="1200" dirty="0">
                <a:solidFill>
                  <a:schemeClr val="bg1"/>
                </a:solidFill>
                <a:latin typeface="+mn-lt"/>
                <a:cs typeface="Calibri"/>
              </a:rPr>
              <a:t>...</a:t>
            </a:r>
          </a:p>
          <a:p>
            <a:pPr eaLnBrk="1" hangingPunct="1">
              <a:spcBef>
                <a:spcPct val="0"/>
              </a:spcBef>
            </a:pPr>
            <a:endParaRPr lang="en-US" altLang="en-US" dirty="0"/>
          </a:p>
        </p:txBody>
      </p:sp>
      <p:sp>
        <p:nvSpPr>
          <p:cNvPr id="76804" name="Slide Number Placeholder 3">
            <a:extLst>
              <a:ext uri="{FF2B5EF4-FFF2-40B4-BE49-F238E27FC236}">
                <a16:creationId xmlns:a16="http://schemas.microsoft.com/office/drawing/2014/main" id="{6BA56EC7-EAF5-4695-806D-EAB0037E2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6CD5BC-408A-49BA-8762-FD189781C1CF}" type="slidenum">
              <a:rPr lang="en-US" altLang="en-US" smtClean="0"/>
              <a:pPr fontAlgn="base">
                <a:spcBef>
                  <a:spcPct val="0"/>
                </a:spcBef>
                <a:spcAft>
                  <a:spcPct val="0"/>
                </a:spcAft>
              </a:pPr>
              <a:t>24</a:t>
            </a:fld>
            <a:endParaRPr lang="en-US" altLang="en-US"/>
          </a:p>
        </p:txBody>
      </p:sp>
    </p:spTree>
    <p:extLst>
      <p:ext uri="{BB962C8B-B14F-4D97-AF65-F5344CB8AC3E}">
        <p14:creationId xmlns:p14="http://schemas.microsoft.com/office/powerpoint/2010/main" val="1097375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2A6A0C7-8EDF-46D7-A43F-9DF2037131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B44B9829-15CB-464D-8EBF-F6C2B8D27F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UCLA has kept our greenhouse gas emissions mostly level despite the campus growing by millions of square feet. Part of how we did that is </a:t>
            </a:r>
            <a:r>
              <a:rPr lang="en-US" b="1" dirty="0"/>
              <a:t>making sure the new buildings we build use less energy. </a:t>
            </a:r>
          </a:p>
          <a:p>
            <a:endParaRPr lang="en-US" altLang="en-US" dirty="0"/>
          </a:p>
          <a:p>
            <a:r>
              <a:rPr lang="en-US" altLang="en-US" dirty="0"/>
              <a:t>All new buildings and major renovations must be certified LEED Silver or higher. LEED is the U.S. Green Building Council’s rating system – it stands for Leadership in Energy and Environmental Design. </a:t>
            </a:r>
            <a:r>
              <a:rPr lang="en-US" dirty="0"/>
              <a:t>On the graph you can see how many more LEED projects we have at UCLA - now more than 50 projects, 16 of which are the highest level- Platinum.</a:t>
            </a:r>
            <a:endParaRPr lang="en-US" altLang="en-US" dirty="0">
              <a:cs typeface="Calibri"/>
            </a:endParaRPr>
          </a:p>
          <a:p>
            <a:pPr eaLnBrk="1" hangingPunct="1">
              <a:spcBef>
                <a:spcPct val="0"/>
              </a:spcBef>
            </a:pPr>
            <a:endParaRPr lang="en-US" altLang="en-US" dirty="0"/>
          </a:p>
          <a:p>
            <a:pPr eaLnBrk="1" hangingPunct="1">
              <a:spcBef>
                <a:spcPct val="0"/>
              </a:spcBef>
            </a:pPr>
            <a:r>
              <a:rPr lang="en-US" altLang="en-US" dirty="0"/>
              <a:t>Some examples of LEED buildings you may have visited on campus shown here are Pauley Pavilion, the Luskin Conference Center, or Saxon Suites.</a:t>
            </a:r>
            <a:endParaRPr lang="en-US" altLang="en-US" dirty="0">
              <a:cs typeface="Calibri"/>
            </a:endParaRPr>
          </a:p>
          <a:p>
            <a:pPr eaLnBrk="1" hangingPunct="1">
              <a:spcBef>
                <a:spcPct val="0"/>
              </a:spcBef>
            </a:pPr>
            <a:endParaRPr lang="en-US" altLang="en-US" dirty="0"/>
          </a:p>
          <a:p>
            <a:r>
              <a:rPr lang="en-US" dirty="0"/>
              <a:t>Through our </a:t>
            </a:r>
            <a:r>
              <a:rPr lang="en-US" b="1" dirty="0"/>
              <a:t>Smart Buildings and Labs program </a:t>
            </a:r>
            <a:r>
              <a:rPr lang="en-US" dirty="0"/>
              <a:t>we are focused on even </a:t>
            </a:r>
            <a:r>
              <a:rPr lang="en-US" b="1" dirty="0"/>
              <a:t>deeper energy efficiency measures </a:t>
            </a:r>
            <a:r>
              <a:rPr lang="en-US" b="0" dirty="0"/>
              <a:t>in existing buildings. A recent project at </a:t>
            </a:r>
            <a:r>
              <a:rPr lang="en-US" b="1" dirty="0"/>
              <a:t>Broad Art Center reduced the energy use of that building by more than 40%.</a:t>
            </a:r>
            <a:endParaRPr lang="en-US" dirty="0">
              <a:cs typeface="Calibri"/>
            </a:endParaRPr>
          </a:p>
          <a:p>
            <a:endParaRPr lang="en-US" b="1" dirty="0">
              <a:cs typeface="Calibri"/>
            </a:endParaRPr>
          </a:p>
          <a:p>
            <a:r>
              <a:rPr lang="en-US" dirty="0"/>
              <a:t>In addition, we have a long history of investing in energy retrofits for existing buildings. Systemwide, the Statewide Energy Partnership program has enabled the university to invest in energy efficiency projects that have saved 170,000 metric tons of greenhouse gas emissions while avoiding $166 million in energy costs</a:t>
            </a:r>
            <a:endParaRPr lang="en-US" dirty="0">
              <a:cs typeface="Calibri"/>
            </a:endParaRPr>
          </a:p>
          <a:p>
            <a:pPr>
              <a:spcBef>
                <a:spcPct val="0"/>
              </a:spcBef>
            </a:pPr>
            <a:endParaRPr lang="en-US" altLang="en-US" dirty="0"/>
          </a:p>
          <a:p>
            <a:pPr eaLnBrk="1" hangingPunct="1">
              <a:spcBef>
                <a:spcPct val="0"/>
              </a:spcBef>
            </a:pPr>
            <a:r>
              <a:rPr lang="en-US" altLang="en-US" dirty="0"/>
              <a:t>-----</a:t>
            </a:r>
            <a:endParaRPr lang="en-US" altLang="en-US" dirty="0">
              <a:cs typeface="Calibri"/>
            </a:endParaRPr>
          </a:p>
          <a:p>
            <a:pPr eaLnBrk="1" hangingPunct="1">
              <a:spcBef>
                <a:spcPct val="0"/>
              </a:spcBef>
            </a:pPr>
            <a:r>
              <a:rPr lang="en-US" altLang="en-US" i="1" dirty="0"/>
              <a:t>Photos: </a:t>
            </a:r>
            <a:endParaRPr lang="en-US" altLang="en-US" i="1" dirty="0">
              <a:cs typeface="Calibri"/>
            </a:endParaRPr>
          </a:p>
          <a:p>
            <a:pPr eaLnBrk="1" hangingPunct="1">
              <a:spcBef>
                <a:spcPct val="0"/>
              </a:spcBef>
            </a:pPr>
            <a:r>
              <a:rPr lang="en-US" altLang="en-US" i="1" dirty="0">
                <a:hlinkClick r:id="rId3"/>
              </a:rPr>
              <a:t>http://www.capitalprograms.ucla.edu/</a:t>
            </a:r>
            <a:endParaRPr lang="en-US" altLang="en-US" i="1" dirty="0">
              <a:hlinkClick r:id="rId4"/>
            </a:endParaRPr>
          </a:p>
          <a:p>
            <a:pPr eaLnBrk="1" hangingPunct="1">
              <a:spcBef>
                <a:spcPct val="0"/>
              </a:spcBef>
            </a:pPr>
            <a:r>
              <a:rPr lang="en-US" altLang="en-US" i="1" dirty="0">
                <a:hlinkClick r:id="rId4"/>
              </a:rPr>
              <a:t>http://www.capitalprograms.ucla.edu/Projects/Archive</a:t>
            </a:r>
            <a:endParaRPr lang="en-US" altLang="en-US" i="1" dirty="0"/>
          </a:p>
          <a:p>
            <a:pPr eaLnBrk="1" hangingPunct="1">
              <a:spcBef>
                <a:spcPct val="0"/>
              </a:spcBef>
            </a:pPr>
            <a:endParaRPr lang="en-US" altLang="en-US" dirty="0"/>
          </a:p>
          <a:p>
            <a:pPr>
              <a:spcBef>
                <a:spcPct val="0"/>
              </a:spcBef>
            </a:pPr>
            <a:r>
              <a:rPr lang="en-US" i="1" dirty="0"/>
              <a:t>Source: UC Overcoming Barriers to Carbon Neutrality Report, 2017</a:t>
            </a:r>
            <a:endParaRPr lang="en-US" dirty="0"/>
          </a:p>
        </p:txBody>
      </p:sp>
      <p:sp>
        <p:nvSpPr>
          <p:cNvPr id="78852" name="Slide Number Placeholder 3">
            <a:extLst>
              <a:ext uri="{FF2B5EF4-FFF2-40B4-BE49-F238E27FC236}">
                <a16:creationId xmlns:a16="http://schemas.microsoft.com/office/drawing/2014/main" id="{4BB08EAB-3C70-457B-B68E-BAB0E67673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24C7EE-3A4B-4BEA-8900-06451484702B}" type="slidenum">
              <a:rPr lang="en-US" altLang="en-US" smtClean="0"/>
              <a:pPr fontAlgn="base">
                <a:spcBef>
                  <a:spcPct val="0"/>
                </a:spcBef>
                <a:spcAft>
                  <a:spcPct val="0"/>
                </a:spcAft>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A0F82BD3-A230-4457-8051-C0B2649FFB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4D9BA27-485B-4279-BF6A-626C57E31B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altLang="en-US" sz="1200" dirty="0">
                <a:solidFill>
                  <a:schemeClr val="bg1"/>
                </a:solidFill>
                <a:latin typeface="+mn-lt"/>
                <a:cs typeface="Calibri"/>
              </a:rPr>
              <a:t>We’re using more </a:t>
            </a:r>
            <a:r>
              <a:rPr lang="en-US" altLang="en-US" sz="1200" u="sng" dirty="0">
                <a:solidFill>
                  <a:schemeClr val="bg1"/>
                </a:solidFill>
                <a:latin typeface="+mn-lt"/>
                <a:cs typeface="Calibri"/>
              </a:rPr>
              <a:t>renewables</a:t>
            </a:r>
            <a:r>
              <a:rPr lang="en-US" altLang="en-US" sz="1200" dirty="0">
                <a:solidFill>
                  <a:schemeClr val="bg1"/>
                </a:solidFill>
                <a:latin typeface="+mn-lt"/>
                <a:cs typeface="Calibri"/>
              </a:rPr>
              <a:t> instead of fossil fuels...</a:t>
            </a:r>
            <a:endParaRPr lang="en-US" altLang="en-US" sz="1200">
              <a:solidFill>
                <a:schemeClr val="bg1"/>
              </a:solidFill>
              <a:cs typeface="Calibri"/>
            </a:endParaRPr>
          </a:p>
          <a:p>
            <a:pPr eaLnBrk="1" hangingPunct="1">
              <a:spcBef>
                <a:spcPct val="0"/>
              </a:spcBef>
            </a:pPr>
            <a:endParaRPr lang="en-US" altLang="en-US" dirty="0"/>
          </a:p>
        </p:txBody>
      </p:sp>
      <p:sp>
        <p:nvSpPr>
          <p:cNvPr id="76804" name="Slide Number Placeholder 3">
            <a:extLst>
              <a:ext uri="{FF2B5EF4-FFF2-40B4-BE49-F238E27FC236}">
                <a16:creationId xmlns:a16="http://schemas.microsoft.com/office/drawing/2014/main" id="{6BA56EC7-EAF5-4695-806D-EAB0037E2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6CD5BC-408A-49BA-8762-FD189781C1CF}" type="slidenum">
              <a:rPr lang="en-US" altLang="en-US" smtClean="0"/>
              <a:pPr fontAlgn="base">
                <a:spcBef>
                  <a:spcPct val="0"/>
                </a:spcBef>
                <a:spcAft>
                  <a:spcPct val="0"/>
                </a:spcAft>
              </a:pPr>
              <a:t>26</a:t>
            </a:fld>
            <a:endParaRPr lang="en-US" altLang="en-US"/>
          </a:p>
        </p:txBody>
      </p:sp>
    </p:spTree>
    <p:extLst>
      <p:ext uri="{BB962C8B-B14F-4D97-AF65-F5344CB8AC3E}">
        <p14:creationId xmlns:p14="http://schemas.microsoft.com/office/powerpoint/2010/main" val="576909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We have…</a:t>
            </a:r>
          </a:p>
          <a:p>
            <a:pPr eaLnBrk="1" hangingPunct="1">
              <a:spcBef>
                <a:spcPct val="0"/>
              </a:spcBef>
            </a:pPr>
            <a:endParaRPr lang="en-US" altLang="en-US" dirty="0"/>
          </a:p>
          <a:p>
            <a:pPr eaLnBrk="1" hangingPunct="1">
              <a:spcBef>
                <a:spcPct val="0"/>
              </a:spcBef>
            </a:pPr>
            <a:r>
              <a:rPr lang="en-US" altLang="en-US" b="1" dirty="0"/>
              <a:t>On site solar </a:t>
            </a:r>
            <a:r>
              <a:rPr lang="en-US" altLang="en-US" dirty="0"/>
              <a:t>– The solar array on top of Ackerman, shown here, was a student project. We also have a </a:t>
            </a:r>
            <a:r>
              <a:rPr lang="en-US" altLang="en-US" baseline="0" dirty="0"/>
              <a:t>solar-powered micro grid at parking structure 9 which is connected to the Smart Grid Energy Research Center in Engineering. We have solar umbrellas, solar water heating, and more.  We will soon be installing much more solar through a City of LA Feed-in Tarif program – this program was designed with the help of faculty in our Luskin Center for Innovation. </a:t>
            </a:r>
          </a:p>
          <a:p>
            <a:pPr eaLnBrk="1" hangingPunct="1">
              <a:spcBef>
                <a:spcPct val="0"/>
              </a:spcBef>
            </a:pPr>
            <a:endParaRPr lang="en-US" altLang="en-US" baseline="0" dirty="0"/>
          </a:p>
          <a:p>
            <a:pPr eaLnBrk="1" hangingPunct="1">
              <a:spcBef>
                <a:spcPct val="0"/>
              </a:spcBef>
            </a:pPr>
            <a:r>
              <a:rPr lang="en-US" altLang="en-US" b="1" baseline="0" dirty="0"/>
              <a:t>Off-site solar - </a:t>
            </a:r>
            <a:r>
              <a:rPr lang="en-US" altLang="en-US" baseline="0" dirty="0"/>
              <a:t>Because UCLA is so densely developed, we don’t have room for a lot of renewables on campus, we need off-site projects as well. In 2019 our campus signed a historic agreement with the LA Department of Water and Power which will provide us with 10 megawatts of solar energy. This covers about 16% of the electricity we use.</a:t>
            </a:r>
          </a:p>
          <a:p>
            <a:pPr eaLnBrk="1" hangingPunct="1">
              <a:spcBef>
                <a:spcPct val="0"/>
              </a:spcBef>
            </a:pPr>
            <a:endParaRPr lang="en-US" altLang="en-US" baseline="0" dirty="0"/>
          </a:p>
          <a:p>
            <a:pPr eaLnBrk="1" hangingPunct="1">
              <a:spcBef>
                <a:spcPct val="0"/>
              </a:spcBef>
            </a:pPr>
            <a:r>
              <a:rPr lang="en-US" altLang="en-US" b="1" dirty="0"/>
              <a:t>Cogeneration Plant - </a:t>
            </a:r>
            <a:r>
              <a:rPr lang="en-US" altLang="en-US" dirty="0"/>
              <a:t>UCLA</a:t>
            </a:r>
            <a:r>
              <a:rPr lang="en-US" altLang="en-US" baseline="0" dirty="0"/>
              <a:t> </a:t>
            </a:r>
            <a:r>
              <a:rPr lang="en-US" altLang="en-US" dirty="0"/>
              <a:t>became a leader in reducing emissions by building a cogeneration plant (Co-gen for short) back in 1994.</a:t>
            </a:r>
            <a:r>
              <a:rPr lang="en-US" altLang="en-US" baseline="0" dirty="0"/>
              <a:t> </a:t>
            </a:r>
            <a:r>
              <a:rPr lang="en-US" altLang="en-US" dirty="0"/>
              <a:t>The plant, near the corner of Westwood Blvd. and Charles Young Dr., burns natural gas to produce electricity. The waste heat generated from that process is captured and then converted into steam</a:t>
            </a:r>
            <a:r>
              <a:rPr lang="en-US" altLang="en-US" baseline="0" dirty="0"/>
              <a:t> and chilled water </a:t>
            </a:r>
            <a:r>
              <a:rPr lang="en-US" altLang="en-US" dirty="0"/>
              <a:t>used to heat and cool campus buildings. You have probably noticed what looks like a lot of gases rising from the vicinity of the hospital- that's actually just steam from the co-gen plant! This process is extremely efficient and produces roughly half the emissions of traditional power sources.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b="1" dirty="0">
                <a:cs typeface="Calibri" panose="020F0502020204030204" pitchFamily="34" charset="0"/>
              </a:rPr>
              <a:t>Biogas - </a:t>
            </a:r>
            <a:r>
              <a:rPr lang="en-US" altLang="en-US" dirty="0"/>
              <a:t>The Co-gen was designed to run on natural gas so it can </a:t>
            </a:r>
            <a:r>
              <a:rPr lang="en-US" altLang="en-US" baseline="0" dirty="0"/>
              <a:t>also run on </a:t>
            </a:r>
            <a:r>
              <a:rPr lang="en-US" altLang="en-US" b="1" dirty="0"/>
              <a:t>biogas</a:t>
            </a:r>
            <a:r>
              <a:rPr lang="en-US" altLang="en-US" b="0" dirty="0"/>
              <a:t>--</a:t>
            </a:r>
            <a:r>
              <a:rPr lang="en-US" altLang="en-US" dirty="0"/>
              <a:t>a renewable form of natural gas. UCLA has been a leader in using biogas by sourcing it </a:t>
            </a:r>
            <a:r>
              <a:rPr lang="en-US" altLang="en-US" baseline="0" dirty="0"/>
              <a:t>from the nearby Mountain Gate landfill for over two decades. That supply has dwindled. We now need to find new sources of biogas and the UC system is working on developing biogas projects to supply multiple campuses. The bottom right photo shows one of the landfill gas plants that was developed for UC. </a:t>
            </a:r>
            <a:endParaRPr lang="en-US" altLang="en-US" dirty="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F4CC54-871A-4238-95D3-33E14F4627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821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A0F82BD3-A230-4457-8051-C0B2649FFB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4D9BA27-485B-4279-BF6A-626C57E31B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chemeClr val="bg1"/>
                </a:solidFill>
              </a:rPr>
              <a:t>…and offsetting our remaining emissions</a:t>
            </a:r>
          </a:p>
          <a:p>
            <a:pPr eaLnBrk="1" hangingPunct="1">
              <a:spcBef>
                <a:spcPct val="0"/>
              </a:spcBef>
            </a:pPr>
            <a:endParaRPr lang="en-US" altLang="en-US" dirty="0">
              <a:solidFill>
                <a:schemeClr val="bg1"/>
              </a:solidFill>
              <a:cs typeface="Calibri" panose="020F0502020204030204" pitchFamily="34" charset="0"/>
            </a:endParaRPr>
          </a:p>
          <a:p>
            <a:pPr eaLnBrk="1" hangingPunct="1">
              <a:spcBef>
                <a:spcPct val="0"/>
              </a:spcBef>
            </a:pPr>
            <a:endParaRPr lang="en-US" altLang="en-US" dirty="0"/>
          </a:p>
        </p:txBody>
      </p:sp>
      <p:sp>
        <p:nvSpPr>
          <p:cNvPr id="76804" name="Slide Number Placeholder 3">
            <a:extLst>
              <a:ext uri="{FF2B5EF4-FFF2-40B4-BE49-F238E27FC236}">
                <a16:creationId xmlns:a16="http://schemas.microsoft.com/office/drawing/2014/main" id="{6BA56EC7-EAF5-4695-806D-EAB0037E2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6CD5BC-408A-49BA-8762-FD189781C1CF}" type="slidenum">
              <a:rPr lang="en-US" altLang="en-US" smtClean="0"/>
              <a:pPr fontAlgn="base">
                <a:spcBef>
                  <a:spcPct val="0"/>
                </a:spcBef>
                <a:spcAft>
                  <a:spcPct val="0"/>
                </a:spcAft>
              </a:pPr>
              <a:t>28</a:t>
            </a:fld>
            <a:endParaRPr lang="en-US" altLang="en-US"/>
          </a:p>
        </p:txBody>
      </p:sp>
    </p:spTree>
    <p:extLst>
      <p:ext uri="{BB962C8B-B14F-4D97-AF65-F5344CB8AC3E}">
        <p14:creationId xmlns:p14="http://schemas.microsoft.com/office/powerpoint/2010/main" val="3316949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cs typeface="Calibri" panose="020F0502020204030204" pitchFamily="34" charset="0"/>
              </a:rPr>
              <a:t>We’ve already mentioned the UCLA ebony reforestation project in Cameroon that will offset emissions.  </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Carbon upcycling, which means using CO2 as an ingredient in a process or product, is another way to generate offsets.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a:defRPr/>
            </a:pPr>
            <a:r>
              <a:rPr lang="en-US" dirty="0"/>
              <a:t>At UCLA, </a:t>
            </a:r>
            <a:r>
              <a:rPr lang="en-US" baseline="0" dirty="0"/>
              <a:t>a team of engineers, scientists and policy experts </a:t>
            </a:r>
            <a:r>
              <a:rPr lang="en-US" dirty="0"/>
              <a:t>has </a:t>
            </a:r>
            <a:r>
              <a:rPr lang="en-US" baseline="0" dirty="0"/>
              <a:t>invented a near </a:t>
            </a:r>
            <a:r>
              <a:rPr lang="en-US" dirty="0"/>
              <a:t>carbon-neutral </a:t>
            </a:r>
            <a:r>
              <a:rPr lang="en-US" baseline="0" dirty="0"/>
              <a:t>version of concrete, a common building material used worldwide. </a:t>
            </a:r>
            <a:r>
              <a:rPr lang="en-US" dirty="0"/>
              <a:t>They remove CO2 from the atmosphere and use it as an ingredient in the concrete, reducing the amount of CO2 in the atmosphere. This is a creative type of offset that also makes the process of constructing with concrete carbon-neutral. </a:t>
            </a:r>
            <a:endParaRPr lang="en-US" baseline="0"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r>
              <a:rPr lang="en-US" altLang="en-US" dirty="0">
                <a:cs typeface="Calibri" panose="020F0502020204030204" pitchFamily="34" charset="0"/>
              </a:rPr>
              <a:t>To reach carbon neutrality, UCLA purchases other offsets that support projects verified by the CA Air Resources Board that oversees climate initiatives for the State of CA.   </a:t>
            </a:r>
          </a:p>
          <a:p>
            <a:endParaRPr lang="en-US" dirty="0">
              <a:cs typeface="Calibri" panose="020F0502020204030204" pitchFamily="34" charset="0"/>
            </a:endParaRPr>
          </a:p>
          <a:p>
            <a:r>
              <a:rPr lang="en-US" dirty="0">
                <a:cs typeface="Calibri"/>
              </a:rPr>
              <a:t>---------------------</a:t>
            </a:r>
          </a:p>
          <a:p>
            <a:r>
              <a:rPr lang="en-US" dirty="0">
                <a:hlinkClick r:id="rId3"/>
              </a:rPr>
              <a:t>http://newsroom.ucla.edu/stories/reimagining-co2:-ucla-team-advances-to-carbon-xprize-finals</a:t>
            </a:r>
            <a:endParaRPr lang="en-US" dirty="0">
              <a:cs typeface="Calibri"/>
              <a:hlinkClick r:id="rId4"/>
            </a:endParaRPr>
          </a:p>
        </p:txBody>
      </p:sp>
      <p:sp>
        <p:nvSpPr>
          <p:cNvPr id="4" name="Slide Number Placeholder 3"/>
          <p:cNvSpPr>
            <a:spLocks noGrp="1"/>
          </p:cNvSpPr>
          <p:nvPr>
            <p:ph type="sldNum" sz="quarter" idx="5"/>
          </p:nvPr>
        </p:nvSpPr>
        <p:spPr/>
        <p:txBody>
          <a:bodyPr/>
          <a:lstStyle/>
          <a:p>
            <a:pPr>
              <a:defRPr/>
            </a:pPr>
            <a:fld id="{9EF4CC54-871A-4238-95D3-33E14F4627E4}" type="slidenum">
              <a:rPr lang="en-US"/>
              <a:pPr>
                <a:defRPr/>
              </a:pPr>
              <a:t>29</a:t>
            </a:fld>
            <a:endParaRPr lang="en-US"/>
          </a:p>
        </p:txBody>
      </p:sp>
    </p:spTree>
    <p:extLst>
      <p:ext uri="{BB962C8B-B14F-4D97-AF65-F5344CB8AC3E}">
        <p14:creationId xmlns:p14="http://schemas.microsoft.com/office/powerpoint/2010/main" val="98734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AED23CF-B1DD-4C8F-98C9-DC6332B61E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3B1138A8-1F57-45BD-8B04-3393532F76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cs typeface="Calibri" panose="020F0502020204030204" pitchFamily="34" charset="0"/>
              </a:rPr>
              <a:t>Why Carbon Neutrality?  </a:t>
            </a:r>
            <a:r>
              <a:rPr lang="en-US" altLang="en-US" dirty="0">
                <a:cs typeface="Calibri" panose="020F0502020204030204" pitchFamily="34" charset="0"/>
              </a:rPr>
              <a:t>You are all likely very familiar with these concepts, but just to review…. </a:t>
            </a:r>
            <a:endParaRPr lang="en-US" altLang="en-US" dirty="0"/>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Globally, the climate is</a:t>
            </a:r>
            <a:r>
              <a:rPr lang="en-US" altLang="en-US" baseline="0" dirty="0">
                <a:cs typeface="Calibri" panose="020F0502020204030204" pitchFamily="34" charset="0"/>
              </a:rPr>
              <a:t> getting hotter</a:t>
            </a:r>
            <a:r>
              <a:rPr lang="en-US" altLang="en-US" dirty="0">
                <a:cs typeface="Calibri" panose="020F0502020204030204" pitchFamily="34" charset="0"/>
              </a:rPr>
              <a:t>.</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We know why this is happening. Without going too much</a:t>
            </a:r>
            <a:r>
              <a:rPr lang="en-US" altLang="en-US" baseline="0" dirty="0">
                <a:cs typeface="Calibri" panose="020F0502020204030204" pitchFamily="34" charset="0"/>
              </a:rPr>
              <a:t> into </a:t>
            </a:r>
            <a:r>
              <a:rPr lang="en-US" altLang="en-US" dirty="0">
                <a:cs typeface="Calibri" panose="020F0502020204030204" pitchFamily="34" charset="0"/>
              </a:rPr>
              <a:t>the details of atmospheric chemistry….  we know that humans burn fossil fuels which increases carbon emissions. These carbon emissions, in the form of carbon dioxide and methane, act as greenhouse gases that trap energy in our atmosphere. This causes the average global temperature to rise, changing the climate.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a:rPr>
              <a:t>All our individual actions contribute... and there are now almost 8 BILLION people on the planet. Highly developed nations are by far the highest carbon emitters, yet everyone is paying the price. </a:t>
            </a:r>
            <a:endParaRPr lang="en-US" altLang="en-US" u="sng"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a:t>
            </a:r>
          </a:p>
          <a:p>
            <a:pPr eaLnBrk="1" hangingPunct="1">
              <a:spcBef>
                <a:spcPct val="0"/>
              </a:spcBef>
            </a:pPr>
            <a:r>
              <a:rPr lang="en-US" altLang="en-US" i="1" dirty="0">
                <a:cs typeface="Calibri" panose="020F0502020204030204" pitchFamily="34" charset="0"/>
              </a:rPr>
              <a:t>graphic: </a:t>
            </a:r>
            <a:r>
              <a:rPr lang="en-US" dirty="0">
                <a:hlinkClick r:id="rId3"/>
              </a:rPr>
              <a:t>https://www.kingcounty.gov/services/environment/climate/our-changing-climate/infographics.aspx</a:t>
            </a:r>
            <a:endParaRPr lang="en-US" altLang="en-US" i="1" dirty="0">
              <a:cs typeface="Calibri" panose="020F0502020204030204" pitchFamily="34" charset="0"/>
            </a:endParaRPr>
          </a:p>
        </p:txBody>
      </p:sp>
      <p:sp>
        <p:nvSpPr>
          <p:cNvPr id="31748" name="Slide Number Placeholder 3">
            <a:extLst>
              <a:ext uri="{FF2B5EF4-FFF2-40B4-BE49-F238E27FC236}">
                <a16:creationId xmlns:a16="http://schemas.microsoft.com/office/drawing/2014/main" id="{6345EC5B-36BD-4690-BE0D-C958B08B7E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2859CC6-3AA8-46A6-BE28-283B5764745C}" type="slidenum">
              <a:rPr lang="en-US" altLang="en-US" smtClean="0"/>
              <a:pPr fontAlgn="base">
                <a:spcBef>
                  <a:spcPct val="0"/>
                </a:spcBef>
                <a:spcAft>
                  <a:spcPct val="0"/>
                </a:spcAft>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54F1CE6-412F-46DA-9A6C-8A38B0D75A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1178761-EE76-4746-9517-FBA897C896C8}"/>
              </a:ext>
            </a:extLst>
          </p:cNvPr>
          <p:cNvSpPr>
            <a:spLocks noGrp="1"/>
          </p:cNvSpPr>
          <p:nvPr>
            <p:ph type="body" idx="1"/>
          </p:nvPr>
        </p:nvSpPr>
        <p:spPr/>
        <p:txBody>
          <a:bodyPr/>
          <a:lstStyle/>
          <a:p>
            <a:pPr eaLnBrk="1" fontAlgn="auto" hangingPunct="1">
              <a:spcBef>
                <a:spcPts val="0"/>
              </a:spcBef>
              <a:spcAft>
                <a:spcPts val="0"/>
              </a:spcAft>
              <a:defRPr/>
            </a:pPr>
            <a:r>
              <a:rPr lang="en-US" dirty="0">
                <a:cs typeface="Calibri"/>
              </a:rPr>
              <a:t>Our campus faces many of the UC-wide challenges mentioned earlier, and there are some challenges that are more significant for our campus: </a:t>
            </a:r>
          </a:p>
          <a:p>
            <a:pPr eaLnBrk="1" fontAlgn="auto" hangingPunct="1">
              <a:spcBef>
                <a:spcPts val="0"/>
              </a:spcBef>
              <a:spcAft>
                <a:spcPts val="0"/>
              </a:spcAft>
              <a:defRPr/>
            </a:pPr>
            <a:endParaRPr lang="en-US" dirty="0">
              <a:cs typeface="Calibri"/>
            </a:endParaRPr>
          </a:p>
          <a:p>
            <a:pPr marL="171450" indent="-171450">
              <a:buFont typeface="Arial" panose="020B0604020202020204" pitchFamily="34" charset="0"/>
              <a:buChar char="•"/>
              <a:defRPr/>
            </a:pPr>
            <a:r>
              <a:rPr lang="en-US" u="sng" dirty="0">
                <a:cs typeface="Calibri"/>
              </a:rPr>
              <a:t>Natural gas co-generation plant emissions </a:t>
            </a:r>
            <a:r>
              <a:rPr lang="en-US" dirty="0">
                <a:cs typeface="Calibri"/>
              </a:rPr>
              <a:t>- The co-gen plant is more sustainable than other energy options, but it presents a significant challenge in achieving carbon </a:t>
            </a:r>
            <a:r>
              <a:rPr lang="en-US" b="1" i="1" u="sng" dirty="0">
                <a:cs typeface="Calibri"/>
              </a:rPr>
              <a:t>neutrality</a:t>
            </a:r>
            <a:r>
              <a:rPr lang="en-US" b="0" i="0" dirty="0">
                <a:cs typeface="Calibri"/>
              </a:rPr>
              <a:t>. </a:t>
            </a:r>
            <a:r>
              <a:rPr lang="en-US" dirty="0"/>
              <a:t>To achieve carbon neutrality, UCLA will need a reliable, low cost source for biogas – a renewable form of gas.</a:t>
            </a:r>
            <a:endParaRPr lang="en-US" dirty="0">
              <a:cs typeface="Calibri"/>
            </a:endParaRPr>
          </a:p>
          <a:p>
            <a:pPr marL="171450" indent="-171450">
              <a:spcBef>
                <a:spcPts val="0"/>
              </a:spcBef>
              <a:spcAft>
                <a:spcPts val="0"/>
              </a:spcAft>
              <a:buFont typeface="Arial" panose="020B0604020202020204" pitchFamily="34" charset="0"/>
              <a:buChar char="•"/>
              <a:defRPr/>
            </a:pPr>
            <a:endParaRPr lang="en-US" dirty="0">
              <a:cs typeface="Calibri"/>
            </a:endParaRPr>
          </a:p>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u="sng" dirty="0">
                <a:cs typeface="Calibri"/>
              </a:rPr>
              <a:t>Space constraints: </a:t>
            </a:r>
            <a:r>
              <a:rPr lang="en-US" u="none" dirty="0">
                <a:cs typeface="Calibri"/>
              </a:rPr>
              <a:t>UCLA is the largest UC campus in terms of population, but the smallest in terms of acreage. We do not have space to install as many solar panels, wind turbines or an onsite biodigester that could help us meet our energy needs.  </a:t>
            </a:r>
            <a:endParaRPr lang="en-US" u="sng" dirty="0">
              <a:cs typeface="Calibri"/>
            </a:endParaRPr>
          </a:p>
          <a:p>
            <a:pPr marL="171450" indent="-171450">
              <a:spcBef>
                <a:spcPts val="0"/>
              </a:spcBef>
              <a:spcAft>
                <a:spcPts val="0"/>
              </a:spcAft>
              <a:buFont typeface="Arial" panose="020B0604020202020204" pitchFamily="34" charset="0"/>
              <a:buChar char="•"/>
              <a:defRPr/>
            </a:pPr>
            <a:endParaRPr lang="en-US" dirty="0">
              <a:cs typeface="Calibri"/>
            </a:endParaRPr>
          </a:p>
          <a:p>
            <a:pPr marL="171450" indent="-171450">
              <a:spcBef>
                <a:spcPts val="0"/>
              </a:spcBef>
              <a:spcAft>
                <a:spcPts val="0"/>
              </a:spcAft>
              <a:buFont typeface="Arial" panose="020B0604020202020204" pitchFamily="34" charset="0"/>
              <a:buChar char="•"/>
              <a:defRPr/>
            </a:pPr>
            <a:r>
              <a:rPr lang="en-US" u="sng" dirty="0">
                <a:cs typeface="Calibri"/>
              </a:rPr>
              <a:t>Continual growth of campus: </a:t>
            </a:r>
            <a:r>
              <a:rPr lang="en-US" u="none" dirty="0">
                <a:cs typeface="Calibri"/>
              </a:rPr>
              <a:t>The number of students at UCLA has increased 50% over the last two decades and we now have over 25 million square feet of building and structure space on the main campus. Keeping up with this growth is a major challenge. </a:t>
            </a:r>
            <a:endParaRPr lang="en-US" u="sng" dirty="0">
              <a:cs typeface="Calibri"/>
            </a:endParaRPr>
          </a:p>
          <a:p>
            <a:pPr marL="0" indent="0">
              <a:spcBef>
                <a:spcPts val="0"/>
              </a:spcBef>
              <a:spcAft>
                <a:spcPts val="0"/>
              </a:spcAft>
              <a:buFont typeface="Arial" panose="020B0604020202020204" pitchFamily="34" charset="0"/>
              <a:buNone/>
              <a:defRPr/>
            </a:pPr>
            <a:endParaRPr lang="en-US" dirty="0">
              <a:cs typeface="Calibri"/>
            </a:endParaRPr>
          </a:p>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u="sng" dirty="0">
                <a:cs typeface="Calibri"/>
              </a:rPr>
              <a:t>Deferred maintenance backlog: </a:t>
            </a:r>
            <a:r>
              <a:rPr lang="en-US" u="none" dirty="0">
                <a:cs typeface="Calibri"/>
              </a:rPr>
              <a:t>Not only is UCLA growing, but we also have a substantial backlog estimated at $1.5 billion worth of needed repairs and upgrades, for example air conditioning equipment that is past its intended life span. </a:t>
            </a:r>
          </a:p>
          <a:p>
            <a:pPr marL="0" indent="0">
              <a:spcBef>
                <a:spcPts val="0"/>
              </a:spcBef>
              <a:spcAft>
                <a:spcPts val="0"/>
              </a:spcAft>
              <a:buFont typeface="Arial" panose="020B0604020202020204" pitchFamily="34" charset="0"/>
              <a:buNone/>
              <a:defRPr/>
            </a:pPr>
            <a:endParaRPr lang="en-US" u="none" dirty="0">
              <a:cs typeface="Calibri"/>
            </a:endParaRPr>
          </a:p>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dirty="0">
                <a:cs typeface="Calibri"/>
              </a:rPr>
              <a:t>All of this, and more, adds up to a situation where we have </a:t>
            </a:r>
            <a:r>
              <a:rPr lang="en-US" u="sng" dirty="0">
                <a:cs typeface="Calibri"/>
              </a:rPr>
              <a:t>competing demands and interests, and we also have a limited budget.</a:t>
            </a:r>
            <a:r>
              <a:rPr lang="en-US" u="none" dirty="0">
                <a:cs typeface="Calibri"/>
              </a:rPr>
              <a:t> There are always trade offs, so how do we make these </a:t>
            </a:r>
            <a:r>
              <a:rPr lang="en-US" u="none" dirty="0" err="1">
                <a:cs typeface="Calibri"/>
              </a:rPr>
              <a:t>decisons</a:t>
            </a:r>
            <a:r>
              <a:rPr lang="en-US" u="none" dirty="0">
                <a:cs typeface="Calibri"/>
              </a:rPr>
              <a:t>, how do we prioritize our needs? These are tough choices. </a:t>
            </a:r>
            <a:endParaRPr lang="en-US" dirty="0">
              <a:cs typeface="Calibri"/>
            </a:endParaRPr>
          </a:p>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endParaRPr lang="en-US" dirty="0">
              <a:cs typeface="Calibri"/>
            </a:endParaRPr>
          </a:p>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endParaRPr lang="en-US" dirty="0">
              <a:cs typeface="Calibri"/>
            </a:endParaRPr>
          </a:p>
          <a:p>
            <a:pPr>
              <a:spcBef>
                <a:spcPts val="0"/>
              </a:spcBef>
              <a:spcAft>
                <a:spcPts val="0"/>
              </a:spcAft>
              <a:defRPr/>
            </a:pPr>
            <a:r>
              <a:rPr lang="en-US" dirty="0">
                <a:cs typeface="Calibri"/>
              </a:rPr>
              <a:t>___</a:t>
            </a:r>
          </a:p>
          <a:p>
            <a:pPr>
              <a:spcBef>
                <a:spcPts val="0"/>
              </a:spcBef>
              <a:spcAft>
                <a:spcPts val="0"/>
              </a:spcAft>
              <a:defRPr/>
            </a:pPr>
            <a:r>
              <a:rPr lang="en-US" i="1" dirty="0"/>
              <a:t>Sources: UC Overcoming Barriers to Carbon Neutrality Report, 2017; Overcoming Organizational Barriers to Carbon Neutrality: Lessons from the UC Experience (Carlson and Forgie, 2018) </a:t>
            </a:r>
            <a:r>
              <a:rPr lang="en-US" i="1" dirty="0">
                <a:hlinkClick r:id="rId3"/>
              </a:rPr>
              <a:t>https://escholarship.org/uc/item/34m0j8j6</a:t>
            </a:r>
            <a:endParaRPr lang="en-US" i="1" dirty="0"/>
          </a:p>
          <a:p>
            <a:pPr>
              <a:spcBef>
                <a:spcPts val="0"/>
              </a:spcBef>
              <a:spcAft>
                <a:spcPts val="0"/>
              </a:spcAft>
              <a:defRPr/>
            </a:pPr>
            <a:endParaRPr lang="en-US" i="1" dirty="0"/>
          </a:p>
          <a:p>
            <a:pPr>
              <a:spcBef>
                <a:spcPts val="0"/>
              </a:spcBef>
              <a:spcAft>
                <a:spcPts val="0"/>
              </a:spcAft>
              <a:defRPr/>
            </a:pPr>
            <a:r>
              <a:rPr lang="en-US" dirty="0">
                <a:hlinkClick r:id="rId4"/>
              </a:rPr>
              <a:t>https://www.apb.ucla.edu/campus-statistics/enrollment</a:t>
            </a:r>
            <a:endParaRPr lang="en-US" dirty="0"/>
          </a:p>
          <a:p>
            <a:pPr>
              <a:spcBef>
                <a:spcPts val="0"/>
              </a:spcBef>
              <a:spcAft>
                <a:spcPts val="0"/>
              </a:spcAft>
              <a:defRPr/>
            </a:pPr>
            <a:endParaRPr lang="en-US" dirty="0"/>
          </a:p>
          <a:p>
            <a:pPr>
              <a:spcBef>
                <a:spcPts val="0"/>
              </a:spcBef>
              <a:spcAft>
                <a:spcPts val="0"/>
              </a:spcAft>
              <a:defRPr/>
            </a:pPr>
            <a:r>
              <a:rPr lang="en-US" dirty="0">
                <a:hlinkClick r:id="rId5"/>
              </a:rPr>
              <a:t>https://www.facilities.ucla.edu/services</a:t>
            </a:r>
            <a:endParaRPr lang="en-US" dirty="0"/>
          </a:p>
        </p:txBody>
      </p:sp>
      <p:sp>
        <p:nvSpPr>
          <p:cNvPr id="50180" name="Slide Number Placeholder 3">
            <a:extLst>
              <a:ext uri="{FF2B5EF4-FFF2-40B4-BE49-F238E27FC236}">
                <a16:creationId xmlns:a16="http://schemas.microsoft.com/office/drawing/2014/main" id="{1F1CDBA4-D90B-4BC1-8FF1-E17E734F83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049221-3057-4B1D-BE18-353D502C19AC}" type="slidenum">
              <a:rPr lang="en-US" altLang="en-US" smtClean="0"/>
              <a:pPr fontAlgn="base">
                <a:spcBef>
                  <a:spcPct val="0"/>
                </a:spcBef>
                <a:spcAft>
                  <a:spcPct val="0"/>
                </a:spcAft>
              </a:pPr>
              <a:t>30</a:t>
            </a:fld>
            <a:endParaRPr lang="en-US" altLang="en-US"/>
          </a:p>
        </p:txBody>
      </p:sp>
    </p:spTree>
    <p:extLst>
      <p:ext uri="{BB962C8B-B14F-4D97-AF65-F5344CB8AC3E}">
        <p14:creationId xmlns:p14="http://schemas.microsoft.com/office/powerpoint/2010/main" val="867270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666666"/>
                </a:solidFill>
                <a:effectLst/>
                <a:latin typeface="ProximaNova"/>
              </a:rPr>
              <a:t>UCLA is committed to addressing challenges beyond our campus borders, as well…. </a:t>
            </a:r>
          </a:p>
          <a:p>
            <a:endParaRPr lang="en-US" b="0" i="0" dirty="0">
              <a:solidFill>
                <a:srgbClr val="666666"/>
              </a:solidFill>
              <a:effectLst/>
              <a:latin typeface="ProximaNova"/>
            </a:endParaRPr>
          </a:p>
          <a:p>
            <a:r>
              <a:rPr lang="en-US" b="0" i="0" dirty="0">
                <a:solidFill>
                  <a:srgbClr val="666666"/>
                </a:solidFill>
                <a:effectLst/>
                <a:latin typeface="ProximaNova"/>
              </a:rPr>
              <a:t>The UCLA Grand Challenges initiative connects faculty, students and supporters from all disciplines to work together, adopting a holistic approach to solve critical issues. </a:t>
            </a:r>
          </a:p>
          <a:p>
            <a:endParaRPr lang="en-US" b="0" i="0" dirty="0">
              <a:solidFill>
                <a:srgbClr val="666666"/>
              </a:solidFill>
              <a:effectLst/>
              <a:latin typeface="ProximaNova"/>
            </a:endParaRPr>
          </a:p>
          <a:p>
            <a:r>
              <a:rPr lang="en-US" b="0" i="0" dirty="0">
                <a:solidFill>
                  <a:srgbClr val="666666"/>
                </a:solidFill>
                <a:effectLst/>
                <a:latin typeface="ProximaNova"/>
              </a:rPr>
              <a:t>The </a:t>
            </a:r>
            <a:r>
              <a:rPr lang="en-US" b="1" i="0" dirty="0">
                <a:solidFill>
                  <a:srgbClr val="666666"/>
                </a:solidFill>
                <a:effectLst/>
                <a:latin typeface="ProximaNova"/>
              </a:rPr>
              <a:t>Sustainable LA Grand Challenge </a:t>
            </a:r>
            <a:r>
              <a:rPr lang="en-US" b="0" i="0" dirty="0">
                <a:solidFill>
                  <a:srgbClr val="666666"/>
                </a:solidFill>
                <a:effectLst/>
                <a:latin typeface="ProximaNova"/>
              </a:rPr>
              <a:t>coordinates more than 150 UCLA faculty, researchers, and scholars around the goal of transitioning Los Angeles County to </a:t>
            </a:r>
          </a:p>
          <a:p>
            <a:pPr marL="171450" indent="-171450">
              <a:buFont typeface="Arial" panose="020B0604020202020204" pitchFamily="34" charset="0"/>
              <a:buChar char="•"/>
            </a:pPr>
            <a:r>
              <a:rPr lang="en-US" b="1" i="0" dirty="0">
                <a:solidFill>
                  <a:srgbClr val="666666"/>
                </a:solidFill>
                <a:effectLst/>
                <a:latin typeface="ProximaNova"/>
              </a:rPr>
              <a:t>100% renewable energy</a:t>
            </a:r>
          </a:p>
          <a:p>
            <a:pPr marL="171450" indent="-171450">
              <a:buFont typeface="Arial" panose="020B0604020202020204" pitchFamily="34" charset="0"/>
              <a:buChar char="•"/>
            </a:pPr>
            <a:r>
              <a:rPr lang="en-US" b="1" i="0" dirty="0">
                <a:solidFill>
                  <a:srgbClr val="666666"/>
                </a:solidFill>
                <a:effectLst/>
                <a:latin typeface="ProximaNova"/>
              </a:rPr>
              <a:t>100% local water</a:t>
            </a:r>
          </a:p>
          <a:p>
            <a:pPr marL="171450" indent="-171450">
              <a:buFont typeface="Arial" panose="020B0604020202020204" pitchFamily="34" charset="0"/>
              <a:buChar char="•"/>
            </a:pPr>
            <a:r>
              <a:rPr lang="en-US" b="1" i="0" dirty="0">
                <a:solidFill>
                  <a:srgbClr val="666666"/>
                </a:solidFill>
                <a:effectLst/>
                <a:latin typeface="ProximaNova"/>
              </a:rPr>
              <a:t>and enhanced ecosystem health by </a:t>
            </a:r>
            <a:r>
              <a:rPr lang="en-US" b="1" i="0" u="sng" dirty="0">
                <a:solidFill>
                  <a:srgbClr val="666666"/>
                </a:solidFill>
                <a:effectLst/>
                <a:latin typeface="ProximaNova"/>
              </a:rPr>
              <a:t>2050</a:t>
            </a:r>
            <a:r>
              <a:rPr lang="en-US" b="1" i="0" dirty="0">
                <a:solidFill>
                  <a:srgbClr val="666666"/>
                </a:solidFill>
                <a:effectLst/>
                <a:latin typeface="ProximaNova"/>
              </a:rPr>
              <a:t>. </a:t>
            </a:r>
          </a:p>
          <a:p>
            <a:pPr marL="171450" indent="-171450">
              <a:buFont typeface="Arial" panose="020B0604020202020204" pitchFamily="34" charset="0"/>
              <a:buChar char="•"/>
            </a:pPr>
            <a:endParaRPr lang="en-US" b="1" i="0" dirty="0">
              <a:solidFill>
                <a:srgbClr val="666666"/>
              </a:solidFill>
              <a:effectLst/>
              <a:latin typeface="ProximaNova"/>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i="0" dirty="0">
                <a:solidFill>
                  <a:srgbClr val="666666"/>
                </a:solidFill>
                <a:effectLst/>
                <a:latin typeface="ProximaNova"/>
              </a:rPr>
              <a:t>You can learn more about the impressive array of ongoing research and how to get involved at their website: </a:t>
            </a:r>
            <a:r>
              <a:rPr lang="en-US" sz="1200" dirty="0">
                <a:solidFill>
                  <a:srgbClr val="5F6062"/>
                </a:solidFill>
              </a:rPr>
              <a:t>grandchallenges.ucla.edu/sustainable-la/</a:t>
            </a:r>
          </a:p>
          <a:p>
            <a:pPr marL="0" indent="0">
              <a:buFont typeface="Arial" panose="020B0604020202020204" pitchFamily="34" charset="0"/>
              <a:buNone/>
            </a:pPr>
            <a:r>
              <a:rPr lang="en-US" b="1" i="0" dirty="0">
                <a:solidFill>
                  <a:srgbClr val="666666"/>
                </a:solidFill>
                <a:effectLst/>
                <a:latin typeface="ProximaNova"/>
              </a:rPr>
              <a:t> </a:t>
            </a:r>
          </a:p>
          <a:p>
            <a:endParaRPr lang="en-US" b="0" i="0" dirty="0">
              <a:solidFill>
                <a:srgbClr val="666666"/>
              </a:solidFill>
              <a:effectLst/>
              <a:latin typeface="ProximaNova"/>
            </a:endParaRPr>
          </a:p>
          <a:p>
            <a:endParaRPr lang="en-US" dirty="0"/>
          </a:p>
        </p:txBody>
      </p:sp>
      <p:sp>
        <p:nvSpPr>
          <p:cNvPr id="4" name="Slide Number Placeholder 3"/>
          <p:cNvSpPr>
            <a:spLocks noGrp="1"/>
          </p:cNvSpPr>
          <p:nvPr>
            <p:ph type="sldNum" sz="quarter" idx="5"/>
          </p:nvPr>
        </p:nvSpPr>
        <p:spPr/>
        <p:txBody>
          <a:bodyPr/>
          <a:lstStyle/>
          <a:p>
            <a:pPr>
              <a:defRPr/>
            </a:pPr>
            <a:fld id="{9EF4CC54-871A-4238-95D3-33E14F4627E4}" type="slidenum">
              <a:rPr lang="en-US" smtClean="0"/>
              <a:pPr>
                <a:defRPr/>
              </a:pPr>
              <a:t>31</a:t>
            </a:fld>
            <a:endParaRPr lang="en-US"/>
          </a:p>
        </p:txBody>
      </p:sp>
    </p:spTree>
    <p:extLst>
      <p:ext uri="{BB962C8B-B14F-4D97-AF65-F5344CB8AC3E}">
        <p14:creationId xmlns:p14="http://schemas.microsoft.com/office/powerpoint/2010/main" val="347167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57A7D9C-4791-4FB4-8795-C7EF0CC380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2C718203-2773-4303-B02A-77607F9AE4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While all these efforts are inspiring and hopeful, we need </a:t>
            </a:r>
            <a:r>
              <a:rPr lang="en-US" altLang="en-US" b="1" dirty="0">
                <a:cs typeface="Calibri" panose="020F0502020204030204" pitchFamily="34" charset="0"/>
              </a:rPr>
              <a:t>your</a:t>
            </a:r>
            <a:r>
              <a:rPr lang="en-US" altLang="en-US" dirty="0">
                <a:cs typeface="Calibri" panose="020F0502020204030204" pitchFamily="34" charset="0"/>
              </a:rPr>
              <a:t> help to achieve carbon neutrality.</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t>That's why we are doing this presentation- because we need all students, staff, and faculty to understand and to get on board to help with this ambitious, but achievable goal. </a:t>
            </a:r>
          </a:p>
          <a:p>
            <a:pPr eaLnBrk="1" hangingPunct="1">
              <a:spcBef>
                <a:spcPct val="0"/>
              </a:spcBef>
            </a:pPr>
            <a:endParaRPr lang="en-US" altLang="en-US" dirty="0">
              <a:cs typeface="Calibri" panose="020F0502020204030204" pitchFamily="34" charset="0"/>
            </a:endParaRPr>
          </a:p>
        </p:txBody>
      </p:sp>
      <p:sp>
        <p:nvSpPr>
          <p:cNvPr id="68612" name="Slide Number Placeholder 3">
            <a:extLst>
              <a:ext uri="{FF2B5EF4-FFF2-40B4-BE49-F238E27FC236}">
                <a16:creationId xmlns:a16="http://schemas.microsoft.com/office/drawing/2014/main" id="{0709BE87-ECA2-4228-BA2A-D005DF169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10F4C0-31D6-4B97-94DA-165F61881C07}" type="slidenum">
              <a:rPr lang="en-US" altLang="en-US" smtClean="0"/>
              <a:pPr fontAlgn="base">
                <a:spcBef>
                  <a:spcPct val="0"/>
                </a:spcBef>
                <a:spcAft>
                  <a:spcPct val="0"/>
                </a:spcAft>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E82DE30-9568-48A2-8182-0D25BD916E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672AFECE-B281-4E3C-ABEF-0DD0703700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dirty="0"/>
              <a:t>[Note to instructor: This active-learning exercise can be done in ANY SIZE class whether it’s 10 or 400 students. It takes 7-8 minutes, or longer, depending on how many pairs you want to hear from in the sharing portion. The goal here is to have students think about this personally, share ideas with each other, and hopefully get inspired with more ways to become more sustainable in their own lives. Here is a great page from UCLA CEILS about active-learning techniques: </a:t>
            </a:r>
            <a:r>
              <a:rPr lang="en-US" dirty="0">
                <a:hlinkClick r:id="rId3"/>
              </a:rPr>
              <a:t>https://ceils.ucla.edu/resources/teaching-guides/interactive-teaching/</a:t>
            </a:r>
            <a:r>
              <a:rPr lang="en-US" altLang="en-US" i="1" dirty="0"/>
              <a:t> </a:t>
            </a:r>
          </a:p>
          <a:p>
            <a:pPr eaLnBrk="1" hangingPunct="1">
              <a:spcBef>
                <a:spcPct val="0"/>
              </a:spcBef>
            </a:pPr>
            <a:endParaRPr lang="en-US" altLang="en-US" i="1" dirty="0"/>
          </a:p>
          <a:p>
            <a:pPr eaLnBrk="1" hangingPunct="1">
              <a:spcBef>
                <a:spcPct val="0"/>
              </a:spcBef>
            </a:pPr>
            <a:endParaRPr lang="en-US" altLang="en-US" dirty="0"/>
          </a:p>
          <a:p>
            <a:pPr eaLnBrk="1" hangingPunct="1">
              <a:spcBef>
                <a:spcPct val="0"/>
              </a:spcBef>
            </a:pPr>
            <a:r>
              <a:rPr lang="en-US" altLang="en-US" b="0" dirty="0"/>
              <a:t>Now what I’d like you to do is think about this question – </a:t>
            </a:r>
            <a:r>
              <a:rPr lang="en-US" altLang="en-US" b="1" dirty="0"/>
              <a:t>What can YOU do to help our campus achieve carbon neutrality? </a:t>
            </a:r>
            <a:endParaRPr lang="en-US" altLang="en-US" b="0" dirty="0"/>
          </a:p>
          <a:p>
            <a:pPr eaLnBrk="1" hangingPunct="1">
              <a:spcBef>
                <a:spcPct val="0"/>
              </a:spcBef>
            </a:pPr>
            <a:endParaRPr lang="en-US" altLang="en-US" b="1" dirty="0"/>
          </a:p>
          <a:p>
            <a:pPr eaLnBrk="1" hangingPunct="1">
              <a:spcBef>
                <a:spcPct val="0"/>
              </a:spcBef>
            </a:pPr>
            <a:r>
              <a:rPr lang="en-US" altLang="en-US" b="1" dirty="0"/>
              <a:t>We’ll do this as an exercise called </a:t>
            </a:r>
            <a:r>
              <a:rPr lang="en-US" altLang="en-US" b="1" u="sng" dirty="0"/>
              <a:t>Think, Pair, Share</a:t>
            </a:r>
            <a:r>
              <a:rPr lang="en-US" altLang="en-US" b="1" dirty="0"/>
              <a:t>.  You will first think about this question, silently, for 1 min. You can write down your ideas if you like. Then you will pair up, in groups of 2s, or 3s if needed, and discuss your ideas with one another. Then we’ll come back all together and share our ideas. </a:t>
            </a:r>
          </a:p>
          <a:p>
            <a:pPr eaLnBrk="1" hangingPunct="1">
              <a:spcBef>
                <a:spcPct val="0"/>
              </a:spcBef>
            </a:pPr>
            <a:endParaRPr lang="en-US" altLang="en-US" dirty="0"/>
          </a:p>
          <a:p>
            <a:pPr eaLnBrk="1" hangingPunct="1">
              <a:spcBef>
                <a:spcPct val="0"/>
              </a:spcBef>
            </a:pPr>
            <a:r>
              <a:rPr lang="en-US" altLang="en-US" b="1" dirty="0"/>
              <a:t>Ok, so first think about this question to yourself – for 1 minute. </a:t>
            </a:r>
          </a:p>
          <a:p>
            <a:pPr eaLnBrk="1" hangingPunct="1">
              <a:spcBef>
                <a:spcPct val="0"/>
              </a:spcBef>
            </a:pPr>
            <a:r>
              <a:rPr lang="en-US" altLang="en-US" i="1" dirty="0"/>
              <a:t>[set a timer. At ~15 seconds left – let them know to finish up ideas soon – “You’ve got 15 seconds left – get creative!</a:t>
            </a:r>
            <a:r>
              <a:rPr lang="en-US" altLang="en-US" dirty="0"/>
              <a:t>”]</a:t>
            </a:r>
          </a:p>
          <a:p>
            <a:pPr eaLnBrk="1" hangingPunct="1">
              <a:spcBef>
                <a:spcPct val="0"/>
              </a:spcBef>
            </a:pPr>
            <a:endParaRPr lang="en-US" altLang="en-US" dirty="0"/>
          </a:p>
          <a:p>
            <a:pPr eaLnBrk="1" hangingPunct="1">
              <a:spcBef>
                <a:spcPct val="0"/>
              </a:spcBef>
            </a:pPr>
            <a:r>
              <a:rPr lang="en-US" altLang="en-US" b="1" dirty="0"/>
              <a:t>Now I want you to pair up and talk with your neighbor, share your ideas, you’ve got 2 minutes. Everyone needs to be in a pair, you can have a group of three if needed. </a:t>
            </a:r>
          </a:p>
          <a:p>
            <a:pPr eaLnBrk="1" hangingPunct="1">
              <a:spcBef>
                <a:spcPct val="0"/>
              </a:spcBef>
            </a:pPr>
            <a:r>
              <a:rPr lang="en-US" altLang="en-US" i="1" dirty="0"/>
              <a:t>[set timer again – the whole class should be talking! Again, give them a 10-15 second warning. You can walk around and listen in; see how it’s going….]  </a:t>
            </a:r>
          </a:p>
          <a:p>
            <a:pPr eaLnBrk="1" hangingPunct="1">
              <a:spcBef>
                <a:spcPct val="0"/>
              </a:spcBef>
            </a:pPr>
            <a:endParaRPr lang="en-US" altLang="en-US" dirty="0"/>
          </a:p>
          <a:p>
            <a:pPr eaLnBrk="1" hangingPunct="1">
              <a:spcBef>
                <a:spcPct val="0"/>
              </a:spcBef>
            </a:pPr>
            <a:r>
              <a:rPr lang="en-US" altLang="en-US" b="1" dirty="0"/>
              <a:t>Ok, let’s come back together… Who would like to share some of the ideas from their group? </a:t>
            </a:r>
          </a:p>
          <a:p>
            <a:pPr eaLnBrk="1" hangingPunct="1">
              <a:spcBef>
                <a:spcPct val="0"/>
              </a:spcBef>
            </a:pPr>
            <a:r>
              <a:rPr lang="en-US" altLang="en-US" i="1" dirty="0"/>
              <a:t>[</a:t>
            </a:r>
            <a:r>
              <a:rPr lang="en-US" altLang="en-US" i="1" u="sng" dirty="0"/>
              <a:t>WAIT</a:t>
            </a:r>
            <a:r>
              <a:rPr lang="en-US" altLang="en-US" i="1" dirty="0"/>
              <a:t> for several hands to go up. Then start calling on people to share ideas and have a class discussion about ways students’ actions can help campuses achieve neutrality. If you can, walk around the room, pass a microphone so everyone can hear. What can individuals do? What can students start?] </a:t>
            </a:r>
          </a:p>
          <a:p>
            <a:pPr eaLnBrk="1" hangingPunct="1">
              <a:spcBef>
                <a:spcPct val="0"/>
              </a:spcBef>
            </a:pPr>
            <a:endParaRPr lang="en-US" altLang="en-US" dirty="0"/>
          </a:p>
          <a:p>
            <a:pPr eaLnBrk="1" hangingPunct="1">
              <a:spcBef>
                <a:spcPct val="0"/>
              </a:spcBef>
            </a:pPr>
            <a:r>
              <a:rPr lang="en-US" altLang="en-US" dirty="0"/>
              <a:t> </a:t>
            </a:r>
          </a:p>
          <a:p>
            <a:pPr eaLnBrk="1" hangingPunct="1">
              <a:spcBef>
                <a:spcPct val="0"/>
              </a:spcBef>
            </a:pPr>
            <a:r>
              <a:rPr lang="en-US" altLang="en-US" i="1" dirty="0"/>
              <a:t>-----</a:t>
            </a:r>
          </a:p>
          <a:p>
            <a:pPr eaLnBrk="1" hangingPunct="1">
              <a:spcBef>
                <a:spcPct val="0"/>
              </a:spcBef>
            </a:pPr>
            <a:r>
              <a:rPr lang="en-US" altLang="en-US" i="1" dirty="0"/>
              <a:t>Photo: </a:t>
            </a:r>
            <a:r>
              <a:rPr lang="en-US" altLang="en-US" i="1" dirty="0">
                <a:hlinkClick r:id="rId4"/>
              </a:rPr>
              <a:t>https://www.ioes.ucla.edu/article/ucla-student-wins-award-for-climate-action-and-social-justice/</a:t>
            </a:r>
            <a:endParaRPr lang="en-US" altLang="en-US" i="1" dirty="0"/>
          </a:p>
        </p:txBody>
      </p:sp>
      <p:sp>
        <p:nvSpPr>
          <p:cNvPr id="84996" name="Slide Number Placeholder 3">
            <a:extLst>
              <a:ext uri="{FF2B5EF4-FFF2-40B4-BE49-F238E27FC236}">
                <a16:creationId xmlns:a16="http://schemas.microsoft.com/office/drawing/2014/main" id="{3F0F0FCF-6815-40F4-87B7-38E166FFDA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B13A18-2422-4598-98FD-19D63A570B0D}" type="slidenum">
              <a:rPr lang="en-US" altLang="en-US" smtClean="0"/>
              <a:pPr fontAlgn="base">
                <a:spcBef>
                  <a:spcPct val="0"/>
                </a:spcBef>
                <a:spcAft>
                  <a:spcPct val="0"/>
                </a:spcAft>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469642F-DE7E-4BBC-B326-C6C597ADE6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DD08BF15-E8EE-492A-AF79-14FD049829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a:t>That was great </a:t>
            </a:r>
            <a:r>
              <a:rPr lang="en-US" dirty="0"/>
              <a:t>– you all thought of some wonderful ideas.</a:t>
            </a:r>
          </a:p>
          <a:p>
            <a:pPr>
              <a:spcBef>
                <a:spcPct val="0"/>
              </a:spcBef>
            </a:pPr>
            <a:endParaRPr lang="en-US" dirty="0"/>
          </a:p>
          <a:p>
            <a:pPr>
              <a:spcBef>
                <a:spcPct val="0"/>
              </a:spcBef>
            </a:pPr>
            <a:r>
              <a:rPr lang="en-US" dirty="0"/>
              <a:t>Here is a list of some of the most impactful things you can do, personally, to reduce your carbon footprint, we heard some of these already…</a:t>
            </a:r>
          </a:p>
          <a:p>
            <a:pPr>
              <a:spcBef>
                <a:spcPct val="0"/>
              </a:spcBef>
            </a:pPr>
            <a:endParaRPr lang="en-US" altLang="en-US" dirty="0">
              <a:cs typeface="Calibri" panose="020F0502020204030204"/>
            </a:endParaRPr>
          </a:p>
          <a:p>
            <a:pPr>
              <a:spcBef>
                <a:spcPct val="0"/>
              </a:spcBef>
            </a:pPr>
            <a:endParaRPr lang="en-US" altLang="en-US" b="0" dirty="0">
              <a:cs typeface="Calibri" panose="020F0502020204030204"/>
            </a:endParaRPr>
          </a:p>
          <a:p>
            <a:pPr marL="171450" indent="-171450">
              <a:spcBef>
                <a:spcPct val="0"/>
              </a:spcBef>
              <a:buFont typeface="Arial" panose="020B0604020202020204" pitchFamily="34" charset="0"/>
              <a:buChar char="•"/>
            </a:pPr>
            <a:r>
              <a:rPr lang="en-US" altLang="en-US" b="0" dirty="0">
                <a:cs typeface="Calibri" panose="020F0502020204030204"/>
              </a:rPr>
              <a:t>Eat less meat, especially beef which has a high carbon footprint compared to other foods. </a:t>
            </a:r>
          </a:p>
          <a:p>
            <a:pPr marL="171450" indent="-171450">
              <a:spcBef>
                <a:spcPct val="0"/>
              </a:spcBef>
              <a:buFont typeface="Arial" panose="020B0604020202020204" pitchFamily="34" charset="0"/>
              <a:buChar char="•"/>
            </a:pPr>
            <a:endParaRPr lang="en-US" altLang="en-US" b="0" dirty="0">
              <a:cs typeface="Calibri" panose="020F0502020204030204"/>
            </a:endParaRPr>
          </a:p>
          <a:p>
            <a:pPr marL="171450" indent="-171450">
              <a:spcBef>
                <a:spcPct val="0"/>
              </a:spcBef>
              <a:buFont typeface="Arial" panose="020B0604020202020204" pitchFamily="34" charset="0"/>
              <a:buChar char="•"/>
            </a:pPr>
            <a:r>
              <a:rPr lang="en-US" b="0" dirty="0"/>
              <a:t>Eat local, fresh food in season to reduce the need for transportation, processing, canning, and refrigeration or freezing</a:t>
            </a:r>
          </a:p>
          <a:p>
            <a:pPr marL="171450" indent="-171450">
              <a:spcBef>
                <a:spcPct val="0"/>
              </a:spcBef>
              <a:buFont typeface="Arial" panose="020B0604020202020204" pitchFamily="34" charset="0"/>
              <a:buChar char="•"/>
            </a:pPr>
            <a:endParaRPr lang="en-US" b="0" dirty="0"/>
          </a:p>
          <a:p>
            <a:pPr marL="171450" indent="-171450">
              <a:spcBef>
                <a:spcPct val="0"/>
              </a:spcBef>
              <a:buFont typeface="Arial" panose="020B0604020202020204" pitchFamily="34" charset="0"/>
              <a:buChar char="•"/>
            </a:pPr>
            <a:r>
              <a:rPr lang="en-US" b="0" dirty="0"/>
              <a:t>Walk, bike, use public transit &amp; carpool – all of which reduces your need for fuels</a:t>
            </a:r>
          </a:p>
          <a:p>
            <a:pPr marL="171450" indent="-171450">
              <a:spcBef>
                <a:spcPct val="0"/>
              </a:spcBef>
              <a:buFont typeface="Arial" panose="020B0604020202020204" pitchFamily="34" charset="0"/>
              <a:buChar char="•"/>
            </a:pPr>
            <a:endParaRPr lang="en-US" b="0" dirty="0"/>
          </a:p>
          <a:p>
            <a:pPr marL="171450" indent="-171450">
              <a:spcBef>
                <a:spcPct val="0"/>
              </a:spcBef>
              <a:buFont typeface="Arial" panose="020B0604020202020204" pitchFamily="34" charset="0"/>
              <a:buChar char="•"/>
            </a:pPr>
            <a:r>
              <a:rPr lang="en-US" b="0" dirty="0"/>
              <a:t>Fly less – airplane travel is a very carbon-intensive mode of transportation</a:t>
            </a:r>
          </a:p>
          <a:p>
            <a:pPr marL="171450" indent="-171450">
              <a:spcBef>
                <a:spcPct val="0"/>
              </a:spcBef>
              <a:buFont typeface="Arial" panose="020B0604020202020204" pitchFamily="34" charset="0"/>
              <a:buChar char="•"/>
            </a:pPr>
            <a:endParaRPr lang="en-US" b="0" dirty="0"/>
          </a:p>
          <a:p>
            <a:pPr marL="171450" indent="-171450">
              <a:spcBef>
                <a:spcPct val="0"/>
              </a:spcBef>
              <a:buFont typeface="Arial" panose="020B0604020202020204" pitchFamily="34" charset="0"/>
              <a:buChar char="•"/>
            </a:pPr>
            <a:r>
              <a:rPr lang="en-US" b="0" dirty="0"/>
              <a:t>Buy energy efficient electronics &amp; appliances – read the labels and look for Energy Star ratings</a:t>
            </a:r>
          </a:p>
          <a:p>
            <a:pPr marL="171450" indent="-171450">
              <a:spcBef>
                <a:spcPct val="0"/>
              </a:spcBef>
              <a:buFont typeface="Arial" panose="020B0604020202020204" pitchFamily="34" charset="0"/>
              <a:buChar char="•"/>
            </a:pPr>
            <a:endParaRPr lang="en-US" b="0" dirty="0"/>
          </a:p>
          <a:p>
            <a:pPr marL="171450" indent="-171450">
              <a:spcBef>
                <a:spcPct val="0"/>
              </a:spcBef>
              <a:buFont typeface="Arial" panose="020B0604020202020204" pitchFamily="34" charset="0"/>
              <a:buChar char="•"/>
            </a:pPr>
            <a:r>
              <a:rPr lang="en-US" b="0" dirty="0"/>
              <a:t>Consume &amp; waste less – rethink and challenge yourself – do you really need all that you buy? And when you are done with something, can it be reused, recycled or composted? </a:t>
            </a:r>
          </a:p>
          <a:p>
            <a:pPr>
              <a:spcBef>
                <a:spcPct val="0"/>
              </a:spcBef>
            </a:pPr>
            <a:endParaRPr lang="en-US" b="0" dirty="0"/>
          </a:p>
          <a:p>
            <a:pPr>
              <a:spcBef>
                <a:spcPct val="0"/>
              </a:spcBef>
            </a:pPr>
            <a:endParaRPr lang="en-US" b="1" dirty="0"/>
          </a:p>
          <a:p>
            <a:pPr>
              <a:spcBef>
                <a:spcPct val="0"/>
              </a:spcBef>
            </a:pPr>
            <a:r>
              <a:rPr lang="en-US" b="1" dirty="0"/>
              <a:t>Small changes matter, and everyone’s efforts do add up to have a big impact. </a:t>
            </a:r>
            <a:endParaRPr lang="en-US" dirty="0"/>
          </a:p>
          <a:p>
            <a:pPr>
              <a:spcBef>
                <a:spcPct val="0"/>
              </a:spcBef>
            </a:pPr>
            <a:endParaRPr lang="en-US" altLang="en-US" dirty="0">
              <a:cs typeface="Calibri" panose="020F0502020204030204"/>
            </a:endParaRPr>
          </a:p>
          <a:p>
            <a:pPr>
              <a:spcBef>
                <a:spcPct val="0"/>
              </a:spcBef>
            </a:pPr>
            <a:endParaRPr lang="en-US" altLang="en-US" dirty="0">
              <a:cs typeface="Calibri" panose="020F0502020204030204"/>
            </a:endParaRPr>
          </a:p>
        </p:txBody>
      </p:sp>
      <p:sp>
        <p:nvSpPr>
          <p:cNvPr id="89092" name="Slide Number Placeholder 3">
            <a:extLst>
              <a:ext uri="{FF2B5EF4-FFF2-40B4-BE49-F238E27FC236}">
                <a16:creationId xmlns:a16="http://schemas.microsoft.com/office/drawing/2014/main" id="{5245C1D2-2EC2-435B-8810-A44D90E62B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4239EC-45FE-437C-806D-BB361A9121E5}" type="slidenum">
              <a:rPr lang="en-US" altLang="en-US" smtClean="0"/>
              <a:pPr fontAlgn="base">
                <a:spcBef>
                  <a:spcPct val="0"/>
                </a:spcBef>
                <a:spcAft>
                  <a:spcPct val="0"/>
                </a:spcAft>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469642F-DE7E-4BBC-B326-C6C597ADE6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DD08BF15-E8EE-492A-AF79-14FD049829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And – Get involved!  </a:t>
            </a:r>
          </a:p>
          <a:p>
            <a:pPr>
              <a:spcBef>
                <a:spcPct val="0"/>
              </a:spcBef>
            </a:pPr>
            <a:endParaRPr lang="en-US" dirty="0"/>
          </a:p>
          <a:p>
            <a:pPr>
              <a:spcBef>
                <a:spcPct val="0"/>
              </a:spcBef>
            </a:pPr>
            <a:r>
              <a:rPr lang="en-US" dirty="0"/>
              <a:t>There are many ways to engage. </a:t>
            </a:r>
            <a:r>
              <a:rPr lang="en-US" altLang="en-US" dirty="0"/>
              <a:t>Go to Sustain.ucla.edu/get-involved for lots of ideas and to learn more about the CNI and UC sustainability policies and practices…</a:t>
            </a:r>
            <a:endParaRPr lang="en-US" dirty="0"/>
          </a:p>
          <a:p>
            <a:pPr eaLnBrk="1" hangingPunct="1">
              <a:spcBef>
                <a:spcPct val="0"/>
              </a:spcBef>
            </a:pPr>
            <a:endParaRPr lang="en-US" altLang="en-US" dirty="0"/>
          </a:p>
          <a:p>
            <a:pPr marL="171450" indent="-171450" eaLnBrk="1" hangingPunct="1">
              <a:spcBef>
                <a:spcPct val="0"/>
              </a:spcBef>
              <a:buFont typeface="Arial" panose="020B0604020202020204" pitchFamily="34" charset="0"/>
              <a:buChar char="•"/>
            </a:pPr>
            <a:r>
              <a:rPr lang="en-US" altLang="en-US" dirty="0"/>
              <a:t>Check out the Green Guide for UCLA Students on the website.</a:t>
            </a:r>
            <a:endParaRPr lang="en-US" altLang="en-US" dirty="0">
              <a:cs typeface="Calibri"/>
            </a:endParaRPr>
          </a:p>
          <a:p>
            <a:pPr marL="171450" indent="-171450">
              <a:spcBef>
                <a:spcPct val="0"/>
              </a:spcBef>
              <a:buFont typeface="Arial" panose="020B0604020202020204" pitchFamily="34" charset="0"/>
              <a:buChar char="•"/>
            </a:pPr>
            <a:endParaRPr lang="en-US" altLang="en-US" dirty="0">
              <a:cs typeface="Calibri"/>
            </a:endParaRPr>
          </a:p>
          <a:p>
            <a:pPr marL="171450" indent="-171450">
              <a:spcBef>
                <a:spcPct val="0"/>
              </a:spcBef>
              <a:buFont typeface="Arial" panose="020B0604020202020204" pitchFamily="34" charset="0"/>
              <a:buChar char="•"/>
            </a:pPr>
            <a:r>
              <a:rPr lang="en-US" dirty="0"/>
              <a:t>Attend an event – for example, </a:t>
            </a:r>
            <a:r>
              <a:rPr lang="en-US" dirty="0" err="1"/>
              <a:t>CoastAlong</a:t>
            </a:r>
            <a:r>
              <a:rPr lang="en-US" dirty="0"/>
              <a:t>, shown here at the bottom, is a concert put on each spring by UCLA students where the whole stage is powered by people pedaling bikes! </a:t>
            </a:r>
            <a:endParaRPr lang="en-US" altLang="en-US" dirty="0">
              <a:cs typeface="Calibri" panose="020F0502020204030204"/>
            </a:endParaRPr>
          </a:p>
          <a:p>
            <a:pPr eaLnBrk="1" hangingPunct="1">
              <a:spcBef>
                <a:spcPct val="0"/>
              </a:spcBef>
            </a:pPr>
            <a:endParaRPr lang="en-US" altLang="en-US" dirty="0"/>
          </a:p>
          <a:p>
            <a:pPr marL="171450" indent="-171450" eaLnBrk="1" hangingPunct="1">
              <a:spcBef>
                <a:spcPct val="0"/>
              </a:spcBef>
              <a:buFont typeface="Arial" panose="020B0604020202020204" pitchFamily="34" charset="0"/>
              <a:buChar char="•"/>
            </a:pPr>
            <a:r>
              <a:rPr lang="en-US" altLang="en-US" dirty="0"/>
              <a:t>Join a student group – there are a lot of them, at last count there were over 25 groups related to environment and sustainability, including the Environmentalists of Color Collective, E3, Renewable Energy Association, and many more. </a:t>
            </a:r>
          </a:p>
          <a:p>
            <a:pPr marL="0" indent="0" eaLnBrk="1" hangingPunct="1">
              <a:spcBef>
                <a:spcPct val="0"/>
              </a:spcBef>
              <a:buFont typeface="Arial" panose="020B0604020202020204" pitchFamily="34" charset="0"/>
              <a:buNone/>
            </a:pPr>
            <a:endParaRPr lang="en-US" altLang="en-US" dirty="0"/>
          </a:p>
          <a:p>
            <a:pPr marL="171450" indent="-171450" eaLnBrk="1" hangingPunct="1">
              <a:spcBef>
                <a:spcPct val="0"/>
              </a:spcBef>
              <a:buFont typeface="Arial" panose="020B0604020202020204" pitchFamily="34" charset="0"/>
              <a:buChar char="•"/>
            </a:pPr>
            <a:r>
              <a:rPr lang="en-US" altLang="en-US" dirty="0"/>
              <a:t>Volunteer with the UCLA sustainability Office</a:t>
            </a:r>
            <a:endParaRPr lang="en-US" altLang="en-US" dirty="0">
              <a:cs typeface="Calibri"/>
            </a:endParaRPr>
          </a:p>
          <a:p>
            <a:pPr marL="171450" indent="-171450" eaLnBrk="1" hangingPunct="1">
              <a:spcBef>
                <a:spcPct val="0"/>
              </a:spcBef>
              <a:buFont typeface="Arial" panose="020B0604020202020204" pitchFamily="34" charset="0"/>
              <a:buChar char="•"/>
            </a:pPr>
            <a:endParaRPr lang="en-US" altLang="en-US" dirty="0"/>
          </a:p>
          <a:p>
            <a:pPr marL="171450" indent="-171450">
              <a:spcBef>
                <a:spcPct val="0"/>
              </a:spcBef>
              <a:buFont typeface="Arial" panose="020B0604020202020204" pitchFamily="34" charset="0"/>
              <a:buChar char="•"/>
            </a:pPr>
            <a:r>
              <a:rPr lang="en-US" altLang="en-US" dirty="0"/>
              <a:t>You can even get funding for a project on campus from TGIF – The Green Initiative Fund. Each of you pays $4 per quarter into this fund, and a committee of students selects projects that advance sustainability efforts on campus.</a:t>
            </a:r>
            <a:endParaRPr lang="en-US" altLang="en-US" dirty="0">
              <a:cs typeface="Calibri"/>
            </a:endParaRPr>
          </a:p>
          <a:p>
            <a:pPr marL="171450" indent="-171450" eaLnBrk="1" hangingPunct="1">
              <a:spcBef>
                <a:spcPct val="0"/>
              </a:spcBef>
              <a:buFont typeface="Arial" panose="020B0604020202020204" pitchFamily="34" charset="0"/>
              <a:buChar char="•"/>
            </a:pPr>
            <a:endParaRPr lang="en-US" altLang="en-US" dirty="0">
              <a:cs typeface="Calibri"/>
            </a:endParaRPr>
          </a:p>
          <a:p>
            <a:pPr marL="171450" indent="-171450" eaLnBrk="1" hangingPunct="1">
              <a:spcBef>
                <a:spcPct val="0"/>
              </a:spcBef>
              <a:buFont typeface="Arial" panose="020B0604020202020204" pitchFamily="34" charset="0"/>
              <a:buChar char="•"/>
            </a:pPr>
            <a:r>
              <a:rPr lang="en-US" altLang="en-US" dirty="0"/>
              <a:t>You can also get involved in research – find faculty doing interesting research and let them know you are interested. The Sustainable LA Grand Challenge has a program to connect students with researchers.   </a:t>
            </a:r>
            <a:endParaRPr lang="en-US" altLang="en-US" dirty="0">
              <a:cs typeface="Calibri"/>
            </a:endParaRPr>
          </a:p>
          <a:p>
            <a:pPr marL="171450" indent="-171450">
              <a:spcBef>
                <a:spcPct val="0"/>
              </a:spcBef>
              <a:buFont typeface="Arial" panose="020B0604020202020204" pitchFamily="34" charset="0"/>
              <a:buChar char="•"/>
            </a:pPr>
            <a:endParaRPr lang="en-US" altLang="en-US" dirty="0">
              <a:cs typeface="Calibri"/>
            </a:endParaRPr>
          </a:p>
          <a:p>
            <a:pPr marL="171450" indent="-171450">
              <a:spcBef>
                <a:spcPct val="0"/>
              </a:spcBef>
              <a:buFont typeface="Arial" panose="020B0604020202020204" pitchFamily="34" charset="0"/>
              <a:buChar char="•"/>
            </a:pPr>
            <a:r>
              <a:rPr lang="en-US" altLang="en-US" dirty="0">
                <a:cs typeface="Calibri"/>
              </a:rPr>
              <a:t>You can take a course inspired by the CNI, called Bending the Curve, that focuses on climate change solutions. It’s offered online through UCSD. </a:t>
            </a:r>
          </a:p>
          <a:p>
            <a:pPr marL="171450" indent="-171450">
              <a:spcBef>
                <a:spcPct val="0"/>
              </a:spcBef>
              <a:buFont typeface="Arial" panose="020B0604020202020204" pitchFamily="34" charset="0"/>
              <a:buChar char="•"/>
            </a:pPr>
            <a:endParaRPr lang="en-US" altLang="en-US" dirty="0">
              <a:cs typeface="Calibri"/>
            </a:endParaRPr>
          </a:p>
          <a:p>
            <a:pPr marL="171450" indent="-171450">
              <a:spcBef>
                <a:spcPct val="0"/>
              </a:spcBef>
              <a:buFont typeface="Arial" panose="020B0604020202020204" pitchFamily="34" charset="0"/>
              <a:buChar char="•"/>
            </a:pPr>
            <a:r>
              <a:rPr lang="en-US" altLang="en-US" dirty="0">
                <a:cs typeface="Calibri"/>
              </a:rPr>
              <a:t>UCLA has many sustainability course offerings you can enroll in to learn more – these are listed on the website. </a:t>
            </a:r>
          </a:p>
          <a:p>
            <a:pPr marL="171450" indent="-171450" eaLnBrk="1" hangingPunct="1">
              <a:spcBef>
                <a:spcPct val="0"/>
              </a:spcBef>
              <a:buFont typeface="Arial" panose="020B0604020202020204" pitchFamily="34" charset="0"/>
              <a:buChar char="•"/>
            </a:pPr>
            <a:endParaRPr lang="en-US" altLang="en-US" dirty="0">
              <a:cs typeface="Calibri"/>
            </a:endParaRPr>
          </a:p>
          <a:p>
            <a:pPr marL="171450" indent="-171450">
              <a:spcBef>
                <a:spcPct val="0"/>
              </a:spcBef>
              <a:buFont typeface="Arial" panose="020B0604020202020204" pitchFamily="34" charset="0"/>
              <a:buChar char="•"/>
            </a:pPr>
            <a:r>
              <a:rPr lang="en-US" altLang="en-US" dirty="0">
                <a:cs typeface="Calibri"/>
              </a:rPr>
              <a:t>And finally, talk</a:t>
            </a:r>
            <a:r>
              <a:rPr lang="en-US" altLang="en-US" baseline="0" dirty="0">
                <a:cs typeface="Calibri"/>
              </a:rPr>
              <a:t> about climate neutrality, with your friends and family, and let the campus know you care.</a:t>
            </a:r>
            <a:r>
              <a:rPr lang="en-US" altLang="en-US" dirty="0">
                <a:cs typeface="Calibri"/>
              </a:rPr>
              <a:t>   </a:t>
            </a:r>
            <a:endParaRPr lang="en-US" dirty="0"/>
          </a:p>
          <a:p>
            <a:pPr eaLnBrk="1" hangingPunct="1">
              <a:spcBef>
                <a:spcPct val="0"/>
              </a:spcBef>
            </a:pPr>
            <a:endParaRPr lang="en-US" altLang="en-US" dirty="0"/>
          </a:p>
          <a:p>
            <a:pPr eaLnBrk="1" hangingPunct="1">
              <a:spcBef>
                <a:spcPct val="0"/>
              </a:spcBef>
            </a:pPr>
            <a:r>
              <a:rPr lang="en-US" altLang="en-US" dirty="0"/>
              <a:t>-------</a:t>
            </a:r>
            <a:endParaRPr lang="en-US" altLang="en-US" dirty="0">
              <a:cs typeface="Calibri"/>
            </a:endParaRPr>
          </a:p>
          <a:p>
            <a:pPr eaLnBrk="1" hangingPunct="1">
              <a:spcBef>
                <a:spcPct val="0"/>
              </a:spcBef>
            </a:pPr>
            <a:r>
              <a:rPr lang="en-US" altLang="en-US" i="1" dirty="0"/>
              <a:t>Photo: </a:t>
            </a:r>
            <a:r>
              <a:rPr lang="en-US" altLang="en-US" i="1" dirty="0">
                <a:hlinkClick r:id="rId3"/>
              </a:rPr>
              <a:t>http://dailybruin.com/images/2013/05/ecochella-video-still.jpg</a:t>
            </a:r>
            <a:endParaRPr lang="en-US" altLang="en-US" i="1" dirty="0">
              <a:cs typeface="Calibri" panose="020F0502020204030204"/>
            </a:endParaRPr>
          </a:p>
          <a:p>
            <a:pPr>
              <a:spcBef>
                <a:spcPct val="0"/>
              </a:spcBef>
            </a:pPr>
            <a:endParaRPr lang="en-US" altLang="en-US" i="1" dirty="0">
              <a:cs typeface="Calibri" panose="020F0502020204030204"/>
            </a:endParaRPr>
          </a:p>
          <a:p>
            <a:pPr>
              <a:spcBef>
                <a:spcPct val="0"/>
              </a:spcBef>
            </a:pPr>
            <a:r>
              <a:rPr lang="en-US" altLang="en-US" i="1" dirty="0">
                <a:cs typeface="Calibri" panose="020F0502020204030204"/>
              </a:rPr>
              <a:t>Bending the Curve course info for interested students: </a:t>
            </a:r>
            <a:r>
              <a:rPr lang="en-US" dirty="0">
                <a:hlinkClick r:id="rId4"/>
              </a:rPr>
              <a:t>https://bendingthecurve.ucsd.edu/</a:t>
            </a:r>
            <a:endParaRPr lang="en-US" altLang="en-US" i="1" dirty="0">
              <a:cs typeface="Calibri" panose="020F0502020204030204"/>
            </a:endParaRPr>
          </a:p>
        </p:txBody>
      </p:sp>
      <p:sp>
        <p:nvSpPr>
          <p:cNvPr id="89092" name="Slide Number Placeholder 3">
            <a:extLst>
              <a:ext uri="{FF2B5EF4-FFF2-40B4-BE49-F238E27FC236}">
                <a16:creationId xmlns:a16="http://schemas.microsoft.com/office/drawing/2014/main" id="{5245C1D2-2EC2-435B-8810-A44D90E62B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4239EC-45FE-437C-806D-BB361A9121E5}" type="slidenum">
              <a:rPr lang="en-US" altLang="en-US" smtClean="0"/>
              <a:pPr fontAlgn="base">
                <a:spcBef>
                  <a:spcPct val="0"/>
                </a:spcBef>
                <a:spcAft>
                  <a:spcPct val="0"/>
                </a:spcAft>
              </a:pPr>
              <a:t>35</a:t>
            </a:fld>
            <a:endParaRPr lang="en-US" altLang="en-US"/>
          </a:p>
        </p:txBody>
      </p:sp>
    </p:spTree>
    <p:extLst>
      <p:ext uri="{BB962C8B-B14F-4D97-AF65-F5344CB8AC3E}">
        <p14:creationId xmlns:p14="http://schemas.microsoft.com/office/powerpoint/2010/main" val="2748965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191A5E17-FC2B-4AFE-A112-43972BDC0B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04A3B4A4-CE4C-4F25-A4B6-D31264B089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Here are some great social media links… you can subscribe and follow along.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You can take a picture of this slide and I will also add these slides to our CCLE course website.</a:t>
            </a:r>
          </a:p>
        </p:txBody>
      </p:sp>
      <p:sp>
        <p:nvSpPr>
          <p:cNvPr id="91140" name="Slide Number Placeholder 3">
            <a:extLst>
              <a:ext uri="{FF2B5EF4-FFF2-40B4-BE49-F238E27FC236}">
                <a16:creationId xmlns:a16="http://schemas.microsoft.com/office/drawing/2014/main" id="{2D488AEC-3C39-4EDC-B59E-FAE39E256B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31FADA-BAD8-44FD-BD19-CF7BAE201489}" type="slidenum">
              <a:rPr lang="en-US" altLang="en-US" smtClean="0"/>
              <a:pPr fontAlgn="base">
                <a:spcBef>
                  <a:spcPct val="0"/>
                </a:spcBef>
                <a:spcAft>
                  <a:spcPct val="0"/>
                </a:spcAft>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CBF3BA1E-F118-40F4-A662-5A7412EC59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EF51FCD8-7B64-454F-8651-99EA2A1DBE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cs typeface="Calibri"/>
              </a:rPr>
              <a:t>Students lead change.</a:t>
            </a:r>
            <a:r>
              <a:rPr lang="en-US" altLang="en-US" dirty="0">
                <a:cs typeface="Calibri"/>
              </a:rPr>
              <a:t> </a:t>
            </a:r>
          </a:p>
          <a:p>
            <a:pPr eaLnBrk="1" hangingPunct="1">
              <a:spcBef>
                <a:spcPct val="0"/>
              </a:spcBef>
            </a:pPr>
            <a:endParaRPr lang="en-US" altLang="en-US" dirty="0">
              <a:cs typeface="Calibri"/>
            </a:endParaRPr>
          </a:p>
          <a:p>
            <a:pPr eaLnBrk="1" hangingPunct="1">
              <a:spcBef>
                <a:spcPct val="0"/>
              </a:spcBef>
            </a:pPr>
            <a:r>
              <a:rPr lang="en-US" altLang="en-US" dirty="0">
                <a:cs typeface="Calibri"/>
              </a:rPr>
              <a:t>Greta Thunberg from Sweden launched her School Strike for Climate, by herself, when she was 15 years old. Her effort has inspired millions of young people around the world to mobilize and demand climate action.  You have way more power than you realize. Use it. </a:t>
            </a: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a:t>
            </a:r>
          </a:p>
          <a:p>
            <a:pPr eaLnBrk="1" hangingPunct="1">
              <a:spcBef>
                <a:spcPct val="0"/>
              </a:spcBef>
            </a:pPr>
            <a:r>
              <a:rPr lang="en-US" altLang="en-US" i="1" dirty="0">
                <a:cs typeface="Calibri" panose="020F0502020204030204" pitchFamily="34" charset="0"/>
              </a:rPr>
              <a:t>Photo by </a:t>
            </a:r>
            <a:r>
              <a:rPr lang="en-US" altLang="en-US" i="1" dirty="0" err="1">
                <a:cs typeface="Calibri" panose="020F0502020204030204" pitchFamily="34" charset="0"/>
              </a:rPr>
              <a:t>Lëa</a:t>
            </a:r>
            <a:r>
              <a:rPr lang="en-US" altLang="en-US" i="1" dirty="0">
                <a:cs typeface="Calibri" panose="020F0502020204030204" pitchFamily="34" charset="0"/>
              </a:rPr>
              <a:t>-Kim </a:t>
            </a:r>
            <a:r>
              <a:rPr lang="en-US" altLang="en-US" i="1" dirty="0" err="1">
                <a:cs typeface="Calibri" panose="020F0502020204030204" pitchFamily="34" charset="0"/>
              </a:rPr>
              <a:t>Châteauneuf</a:t>
            </a:r>
            <a:r>
              <a:rPr lang="en-US" altLang="en-US" i="1" dirty="0">
                <a:cs typeface="Calibri" panose="020F0502020204030204" pitchFamily="34" charset="0"/>
              </a:rPr>
              <a:t> - Own work, CC BY-SA 4.0, https://commons.wikimedia.org/w/index.php?curid=82608802</a:t>
            </a: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b="1" i="1" dirty="0">
                <a:cs typeface="Calibri" panose="020F0502020204030204" pitchFamily="34" charset="0"/>
              </a:rPr>
              <a:t>Feedback, corrections, and comments on this presentation are very welcome.  </a:t>
            </a:r>
          </a:p>
          <a:p>
            <a:pPr eaLnBrk="1" hangingPunct="1">
              <a:spcBef>
                <a:spcPct val="0"/>
              </a:spcBef>
            </a:pPr>
            <a:r>
              <a:rPr lang="en-US" altLang="en-US" i="1" dirty="0">
                <a:cs typeface="Calibri" panose="020F0502020204030204" pitchFamily="34" charset="0"/>
              </a:rPr>
              <a:t>Email Cully Nordby: nordby@ucla.edu</a:t>
            </a:r>
          </a:p>
          <a:p>
            <a:pPr eaLnBrk="1" hangingPunct="1">
              <a:spcBef>
                <a:spcPct val="0"/>
              </a:spcBef>
            </a:pPr>
            <a:endParaRPr lang="en-US" altLang="en-US" dirty="0">
              <a:cs typeface="Calibri" panose="020F0502020204030204" pitchFamily="34" charset="0"/>
            </a:endParaRPr>
          </a:p>
        </p:txBody>
      </p:sp>
      <p:sp>
        <p:nvSpPr>
          <p:cNvPr id="93188" name="Slide Number Placeholder 3">
            <a:extLst>
              <a:ext uri="{FF2B5EF4-FFF2-40B4-BE49-F238E27FC236}">
                <a16:creationId xmlns:a16="http://schemas.microsoft.com/office/drawing/2014/main" id="{B72C46A9-8B82-4BC0-B540-7C63F42AC3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484645-50D2-4281-9FA2-DA310B7606BB}" type="slidenum">
              <a:rPr lang="en-US" altLang="en-US" smtClean="0"/>
              <a:pPr fontAlgn="base">
                <a:spcBef>
                  <a:spcPct val="0"/>
                </a:spcBef>
                <a:spcAft>
                  <a:spcPct val="0"/>
                </a:spcAft>
              </a:pPr>
              <a:t>37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AED23CF-B1DD-4C8F-98C9-DC6332B61E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3B1138A8-1F57-45BD-8B04-3393532F76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a:rPr>
              <a:t>We are facing a climate crisis and </a:t>
            </a:r>
            <a:r>
              <a:rPr lang="en-US" dirty="0"/>
              <a:t>are experiencing the impacts already. Some of the impacts </a:t>
            </a:r>
            <a:r>
              <a:rPr lang="en-US" altLang="en-US" dirty="0">
                <a:cs typeface="Calibri"/>
              </a:rPr>
              <a:t>are severe and include </a:t>
            </a:r>
            <a:r>
              <a:rPr lang="en-US" altLang="en-US" b="1" dirty="0">
                <a:cs typeface="Calibri"/>
              </a:rPr>
              <a:t>more or stronger</a:t>
            </a:r>
            <a:r>
              <a:rPr lang="en-US" altLang="en-US" dirty="0">
                <a:cs typeface="Calibri"/>
              </a:rPr>
              <a:t>: droughts, heat waves, sea level rise, hurricanes and storms, wildfires, and more…  </a:t>
            </a:r>
            <a:endParaRPr lang="en-US" dirty="0"/>
          </a:p>
          <a:p>
            <a:pPr>
              <a:spcBef>
                <a:spcPct val="0"/>
              </a:spcBef>
            </a:pPr>
            <a:endParaRPr lang="en-US" altLang="en-US" dirty="0">
              <a:cs typeface="Calibri"/>
            </a:endParaRPr>
          </a:p>
          <a:p>
            <a:pPr>
              <a:spcBef>
                <a:spcPct val="0"/>
              </a:spcBef>
            </a:pPr>
            <a:r>
              <a:rPr lang="en-US" dirty="0"/>
              <a:t>These impacts are leading to agricultural disruptions, ecosystem disruptions, poorer human health, and even climate refugees--people that must leave their homes because their region is becoming uninhabitable. </a:t>
            </a:r>
            <a:br>
              <a:rPr lang="en-US" dirty="0">
                <a:cs typeface="+mn-lt"/>
              </a:rPr>
            </a:br>
            <a:br>
              <a:rPr lang="en-US" dirty="0">
                <a:cs typeface="+mn-lt"/>
              </a:rPr>
            </a:br>
            <a:r>
              <a:rPr lang="en-US" dirty="0"/>
              <a:t>It is important to note that the climate crisis does not affect everyone equally. Nations that are contributing the most to the climate crisis, including China and the United States, have more financial resources to address these impacts. Whereas small island nations and lower income nations in hotter parts of the world tend to bear the first and the worst impacts while creating the least emissions. </a:t>
            </a:r>
          </a:p>
          <a:p>
            <a:pPr>
              <a:spcBef>
                <a:spcPct val="0"/>
              </a:spcBef>
            </a:pPr>
            <a:endParaRPr lang="en-US" dirty="0"/>
          </a:p>
          <a:p>
            <a:pPr>
              <a:spcBef>
                <a:spcPct val="0"/>
              </a:spcBef>
            </a:pPr>
            <a:r>
              <a:rPr lang="en-US" dirty="0"/>
              <a:t>This is also true at the neighborhood scale. The highest burdens fall onto low-income communities, and these are often communities of color. These communities are already experiencing historical and systematic inequities. The climate crisis compounds issues in these communities where there tends to be more pavement, fewer trees and higher average temperatures to begin with, and where people have fewer resources to cope.</a:t>
            </a:r>
          </a:p>
          <a:p>
            <a:pPr>
              <a:spcBef>
                <a:spcPct val="0"/>
              </a:spcBef>
            </a:pPr>
            <a:endParaRPr lang="en-US" dirty="0">
              <a:cs typeface="Calibri"/>
            </a:endParaRPr>
          </a:p>
          <a:p>
            <a:pPr>
              <a:spcBef>
                <a:spcPct val="0"/>
              </a:spcBef>
            </a:pPr>
            <a:r>
              <a:rPr lang="en-US" altLang="en-US" dirty="0">
                <a:cs typeface="Calibri"/>
              </a:rPr>
              <a:t>To avoid the worst predictions, </a:t>
            </a:r>
            <a:r>
              <a:rPr lang="en-US" altLang="en-US" u="sng" dirty="0">
                <a:cs typeface="Calibri"/>
              </a:rPr>
              <a:t>we need to reverse this trend</a:t>
            </a:r>
            <a:r>
              <a:rPr lang="en-US" altLang="en-US" dirty="0">
                <a:cs typeface="Calibri"/>
              </a:rPr>
              <a:t>. </a:t>
            </a:r>
            <a:r>
              <a:rPr lang="en-US" altLang="en-US" b="1" dirty="0">
                <a:cs typeface="Calibri"/>
              </a:rPr>
              <a:t>Everything we do requires energy and resources, and human society is largely dependent on burning fossil fuels.</a:t>
            </a:r>
            <a:r>
              <a:rPr lang="en-US" altLang="en-US" dirty="0">
                <a:cs typeface="Calibri"/>
              </a:rPr>
              <a:t> </a:t>
            </a: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b="1" dirty="0"/>
              <a:t>Should we be worried about all of this? </a:t>
            </a:r>
            <a:r>
              <a:rPr lang="en-US" altLang="en-US" dirty="0"/>
              <a:t>Of course. </a:t>
            </a:r>
          </a:p>
          <a:p>
            <a:pPr eaLnBrk="1" hangingPunct="1">
              <a:spcBef>
                <a:spcPct val="0"/>
              </a:spcBef>
            </a:pPr>
            <a:endParaRPr lang="en-US" altLang="en-US" b="1" dirty="0"/>
          </a:p>
          <a:p>
            <a:pPr eaLnBrk="1" hangingPunct="1">
              <a:spcBef>
                <a:spcPct val="0"/>
              </a:spcBef>
            </a:pPr>
            <a:r>
              <a:rPr lang="en-US" altLang="en-US" b="1" dirty="0"/>
              <a:t>The UC system, however, is turning that worry into action, </a:t>
            </a:r>
            <a:r>
              <a:rPr lang="en-US" altLang="en-US" b="0" dirty="0"/>
              <a:t>that is what we’re learning about today.  </a:t>
            </a:r>
            <a:r>
              <a:rPr lang="en-US" altLang="en-US" b="1" dirty="0">
                <a:cs typeface="Calibri"/>
              </a:rPr>
              <a:t>But first, what IS the “UC System”, just how </a:t>
            </a:r>
            <a:r>
              <a:rPr lang="en-US" altLang="en-US" b="1" u="sng" dirty="0">
                <a:cs typeface="Calibri"/>
              </a:rPr>
              <a:t>BIG</a:t>
            </a:r>
            <a:r>
              <a:rPr lang="en-US" altLang="en-US" b="1" dirty="0">
                <a:cs typeface="Calibri"/>
              </a:rPr>
              <a:t> is it?</a:t>
            </a:r>
            <a:endParaRPr lang="en-US" altLang="en-US" dirty="0">
              <a:cs typeface="Calibri" panose="020F0502020204030204" pitchFamily="34" charset="0"/>
            </a:endParaRPr>
          </a:p>
          <a:p>
            <a:pPr>
              <a:spcBef>
                <a:spcPct val="0"/>
              </a:spcBef>
            </a:pPr>
            <a:endParaRPr lang="en-US" altLang="en-US" b="1" dirty="0">
              <a:cs typeface="Calibri"/>
            </a:endParaRPr>
          </a:p>
          <a:p>
            <a:pPr>
              <a:spcBef>
                <a:spcPct val="0"/>
              </a:spcBef>
            </a:pPr>
            <a:endParaRPr lang="en-US" altLang="en-US" b="1" dirty="0">
              <a:cs typeface="Calibri"/>
            </a:endParaRPr>
          </a:p>
          <a:p>
            <a:pPr>
              <a:spcBef>
                <a:spcPct val="0"/>
              </a:spcBef>
            </a:pPr>
            <a:r>
              <a:rPr lang="en-US" altLang="en-US" b="1" dirty="0">
                <a:cs typeface="Calibri"/>
              </a:rPr>
              <a:t>------</a:t>
            </a:r>
          </a:p>
          <a:p>
            <a:pPr>
              <a:spcBef>
                <a:spcPct val="0"/>
              </a:spcBef>
            </a:pPr>
            <a:r>
              <a:rPr lang="en-US" altLang="en-US" b="0" i="1" dirty="0">
                <a:cs typeface="Calibri"/>
              </a:rPr>
              <a:t>Sources:</a:t>
            </a:r>
          </a:p>
          <a:p>
            <a:pPr>
              <a:spcBef>
                <a:spcPct val="0"/>
              </a:spcBef>
            </a:pPr>
            <a:r>
              <a:rPr lang="en-US" i="1" dirty="0">
                <a:hlinkClick r:id="rId3"/>
              </a:rPr>
              <a:t>https://www.cdc.gov/climateandhealth/effects/default.htm</a:t>
            </a:r>
            <a:r>
              <a:rPr lang="en-US" altLang="en-US" b="1" i="1" dirty="0">
                <a:cs typeface="Calibri"/>
              </a:rPr>
              <a:t> </a:t>
            </a:r>
            <a:endParaRPr lang="en-US" altLang="en-US" i="1" dirty="0">
              <a:cs typeface="Calibri" panose="020F0502020204030204" pitchFamily="34" charset="0"/>
            </a:endParaRPr>
          </a:p>
          <a:p>
            <a:pPr>
              <a:spcBef>
                <a:spcPct val="0"/>
              </a:spcBef>
            </a:pPr>
            <a:endParaRPr lang="en-US" altLang="en-US" b="1" i="1" dirty="0">
              <a:cs typeface="Calibri" panose="020F0502020204030204" pitchFamily="34" charset="0"/>
            </a:endParaRPr>
          </a:p>
          <a:p>
            <a:pPr>
              <a:spcBef>
                <a:spcPct val="0"/>
              </a:spcBef>
            </a:pPr>
            <a:r>
              <a:rPr lang="en-US" i="1" dirty="0">
                <a:hlinkClick r:id="rId4"/>
              </a:rPr>
              <a:t>https://www.nature.com/articles/s41467-019-12808-z</a:t>
            </a:r>
            <a:endParaRPr lang="en-US" i="1" dirty="0"/>
          </a:p>
          <a:p>
            <a:pPr>
              <a:spcBef>
                <a:spcPct val="0"/>
              </a:spcBef>
            </a:pPr>
            <a:endParaRPr lang="en-US" i="1" dirty="0">
              <a:cs typeface="Calibri"/>
            </a:endParaRPr>
          </a:p>
          <a:p>
            <a:pPr>
              <a:spcBef>
                <a:spcPct val="0"/>
              </a:spcBef>
            </a:pPr>
            <a:r>
              <a:rPr lang="en-US" i="1" dirty="0">
                <a:hlinkClick r:id="rId5"/>
              </a:rPr>
              <a:t>https://scholar.harvard.edu/files/jisungpark/files/paper_nyc_aejep.pdf</a:t>
            </a:r>
            <a:endParaRPr lang="en-US" i="1" dirty="0">
              <a:cs typeface="Calibri"/>
            </a:endParaRPr>
          </a:p>
          <a:p>
            <a:pPr>
              <a:spcBef>
                <a:spcPct val="0"/>
              </a:spcBef>
            </a:pPr>
            <a:endParaRPr lang="en-US" i="1" dirty="0">
              <a:cs typeface="Calibri"/>
            </a:endParaRPr>
          </a:p>
          <a:p>
            <a:pPr>
              <a:spcBef>
                <a:spcPct val="0"/>
              </a:spcBef>
            </a:pPr>
            <a:r>
              <a:rPr lang="en-US" i="1" dirty="0">
                <a:hlinkClick r:id="rId6"/>
              </a:rPr>
              <a:t>https://www.who.int/news-room/fact-sheets/detail/climate-change-and-health</a:t>
            </a:r>
            <a:endParaRPr lang="en-US" i="1" dirty="0"/>
          </a:p>
        </p:txBody>
      </p:sp>
      <p:sp>
        <p:nvSpPr>
          <p:cNvPr id="31748" name="Slide Number Placeholder 3">
            <a:extLst>
              <a:ext uri="{FF2B5EF4-FFF2-40B4-BE49-F238E27FC236}">
                <a16:creationId xmlns:a16="http://schemas.microsoft.com/office/drawing/2014/main" id="{6345EC5B-36BD-4690-BE0D-C958B08B7E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2859CC6-3AA8-46A6-BE28-283B5764745C}"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2829443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E538067A-B686-44B3-BA00-A379A624DD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2D2A577-263B-4586-ABCD-9E4E836B44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The UC system is comprised of 10 university campuses, 5 medical centers, and 3 national laboratories.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Collectively, UC researchers receive </a:t>
            </a:r>
            <a:r>
              <a:rPr lang="en-US" altLang="en-US" b="1" dirty="0">
                <a:cs typeface="Calibri" panose="020F0502020204030204" pitchFamily="34" charset="0"/>
              </a:rPr>
              <a:t>$5.84 billion dollars in research awards </a:t>
            </a:r>
            <a:r>
              <a:rPr lang="en-US" altLang="en-US" dirty="0">
                <a:cs typeface="Calibri" panose="020F0502020204030204" pitchFamily="34" charset="0"/>
              </a:rPr>
              <a:t>annually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And overall we contribute over </a:t>
            </a:r>
            <a:r>
              <a:rPr lang="en-US" altLang="en-US" b="1" dirty="0">
                <a:cs typeface="Calibri" panose="020F0502020204030204" pitchFamily="34" charset="0"/>
              </a:rPr>
              <a:t>$46 billion dollars </a:t>
            </a:r>
            <a:r>
              <a:rPr lang="en-US" altLang="en-US" dirty="0">
                <a:cs typeface="Calibri" panose="020F0502020204030204" pitchFamily="34" charset="0"/>
              </a:rPr>
              <a:t>to the CA economy each year……..  </a:t>
            </a:r>
          </a:p>
          <a:p>
            <a:pPr eaLnBrk="1" hangingPunct="1">
              <a:spcBef>
                <a:spcPct val="0"/>
              </a:spcBef>
            </a:pPr>
            <a:endParaRPr lang="en-US" altLang="en-US"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i="1" dirty="0">
                <a:cs typeface="Calibri" panose="020F0502020204030204" pitchFamily="34" charset="0"/>
              </a:rPr>
              <a:t>--------</a:t>
            </a:r>
          </a:p>
          <a:p>
            <a:pPr eaLnBrk="1" hangingPunct="1">
              <a:spcBef>
                <a:spcPct val="0"/>
              </a:spcBef>
            </a:pPr>
            <a:r>
              <a:rPr lang="en-US" altLang="en-US" i="1" dirty="0">
                <a:cs typeface="Calibri" panose="020F0502020204030204" pitchFamily="34" charset="0"/>
              </a:rPr>
              <a:t>Source:</a:t>
            </a:r>
          </a:p>
          <a:p>
            <a:pPr eaLnBrk="1" hangingPunct="1">
              <a:spcBef>
                <a:spcPct val="0"/>
              </a:spcBef>
            </a:pPr>
            <a:r>
              <a:rPr lang="en-US" altLang="en-US" i="1" dirty="0">
                <a:solidFill>
                  <a:srgbClr val="5F6062"/>
                </a:solidFill>
                <a:hlinkClick r:id="rId3">
                  <a:extLst>
                    <a:ext uri="{A12FA001-AC4F-418D-AE19-62706E023703}">
                      <ahyp:hlinkClr xmlns:ahyp="http://schemas.microsoft.com/office/drawing/2018/hyperlinkcolor" val="tx"/>
                    </a:ext>
                  </a:extLst>
                </a:hlinkClick>
              </a:rPr>
              <a:t>https://www.universityofcalifornia.edu/infocenter</a:t>
            </a:r>
            <a:endParaRPr lang="en-US" altLang="en-US" i="1" dirty="0">
              <a:solidFill>
                <a:srgbClr val="5F6062"/>
              </a:solidFill>
            </a:endParaRPr>
          </a:p>
          <a:p>
            <a:pPr eaLnBrk="1" hangingPunct="1">
              <a:spcBef>
                <a:spcPct val="0"/>
              </a:spcBef>
            </a:pPr>
            <a:r>
              <a:rPr lang="en-US" altLang="en-US" i="1" dirty="0"/>
              <a:t>https://ucop.edu/institutional-research-academic-planning/_files/uc-facts-at-a-glance.pdf</a:t>
            </a:r>
            <a:endParaRPr lang="en-US" altLang="en-US" i="1"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p:txBody>
      </p:sp>
      <p:sp>
        <p:nvSpPr>
          <p:cNvPr id="37892" name="Slide Number Placeholder 3">
            <a:extLst>
              <a:ext uri="{FF2B5EF4-FFF2-40B4-BE49-F238E27FC236}">
                <a16:creationId xmlns:a16="http://schemas.microsoft.com/office/drawing/2014/main" id="{32CE9B26-4932-41B5-84EB-7CE6F508C6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4C8770F-7ECB-4961-A478-969F3000032E}" type="slidenum">
              <a:rPr lang="en-US" altLang="en-US" smtClean="0"/>
              <a:pPr fontAlgn="base">
                <a:spcBef>
                  <a:spcPct val="0"/>
                </a:spcBef>
                <a:spcAft>
                  <a:spcPct val="0"/>
                </a:spcAft>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E538067A-B686-44B3-BA00-A379A624DD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2D2A577-263B-4586-ABCD-9E4E836B44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 Altogether, there are over 600,000 people that make up the UC system, </a:t>
            </a:r>
            <a:r>
              <a:rPr lang="en-US" altLang="en-US" b="1" dirty="0">
                <a:cs typeface="Calibri" panose="020F0502020204030204" pitchFamily="34" charset="0"/>
              </a:rPr>
              <a:t>47% of which are students.</a:t>
            </a:r>
            <a:r>
              <a:rPr lang="en-US" altLang="en-US" dirty="0">
                <a:cs typeface="Calibri" panose="020F0502020204030204" pitchFamily="34" charset="0"/>
              </a:rPr>
              <a:t> </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i="1" dirty="0">
                <a:cs typeface="Calibri" panose="020F0502020204030204" pitchFamily="34" charset="0"/>
              </a:rPr>
              <a:t>--------</a:t>
            </a:r>
          </a:p>
          <a:p>
            <a:pPr eaLnBrk="1" hangingPunct="1">
              <a:spcBef>
                <a:spcPct val="0"/>
              </a:spcBef>
            </a:pPr>
            <a:r>
              <a:rPr lang="en-US" altLang="en-US" i="1" dirty="0">
                <a:cs typeface="Calibri" panose="020F0502020204030204" pitchFamily="34" charset="0"/>
              </a:rPr>
              <a:t>Source:</a:t>
            </a:r>
          </a:p>
          <a:p>
            <a:pPr eaLnBrk="1" hangingPunct="1">
              <a:spcBef>
                <a:spcPct val="0"/>
              </a:spcBef>
            </a:pPr>
            <a:r>
              <a:rPr lang="en-US" altLang="en-US" i="1" dirty="0">
                <a:solidFill>
                  <a:srgbClr val="5F6062"/>
                </a:solidFill>
                <a:hlinkClick r:id="rId3">
                  <a:extLst>
                    <a:ext uri="{A12FA001-AC4F-418D-AE19-62706E023703}">
                      <ahyp:hlinkClr xmlns:ahyp="http://schemas.microsoft.com/office/drawing/2018/hyperlinkcolor" val="tx"/>
                    </a:ext>
                  </a:extLst>
                </a:hlinkClick>
              </a:rPr>
              <a:t>https://www.universityofcalifornia.edu/infocenter</a:t>
            </a:r>
            <a:endParaRPr lang="en-US" altLang="en-US" i="1" dirty="0">
              <a:solidFill>
                <a:srgbClr val="5F6062"/>
              </a:solidFill>
            </a:endParaRPr>
          </a:p>
          <a:p>
            <a:pPr eaLnBrk="1" hangingPunct="1">
              <a:spcBef>
                <a:spcPct val="0"/>
              </a:spcBef>
            </a:pPr>
            <a:r>
              <a:rPr lang="en-US" altLang="en-US" i="1" dirty="0"/>
              <a:t>https://ucop.edu/institutional-research-academic-planning/_files/uc-facts-at-a-glance.pdf</a:t>
            </a:r>
            <a:endParaRPr lang="en-US" altLang="en-US" i="1" dirty="0">
              <a:cs typeface="Calibri" panose="020F0502020204030204" pitchFamily="34" charset="0"/>
            </a:endParaRPr>
          </a:p>
          <a:p>
            <a:pPr eaLnBrk="1" hangingPunct="1">
              <a:spcBef>
                <a:spcPct val="0"/>
              </a:spcBef>
            </a:pPr>
            <a:endParaRPr lang="en-US" altLang="en-US" dirty="0">
              <a:cs typeface="Calibri" panose="020F0502020204030204" pitchFamily="34" charset="0"/>
            </a:endParaRPr>
          </a:p>
        </p:txBody>
      </p:sp>
      <p:sp>
        <p:nvSpPr>
          <p:cNvPr id="37892" name="Slide Number Placeholder 3">
            <a:extLst>
              <a:ext uri="{FF2B5EF4-FFF2-40B4-BE49-F238E27FC236}">
                <a16:creationId xmlns:a16="http://schemas.microsoft.com/office/drawing/2014/main" id="{32CE9B26-4932-41B5-84EB-7CE6F508C6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4C8770F-7ECB-4961-A478-969F3000032E}" type="slidenum">
              <a:rPr lang="en-US" altLang="en-US" smtClean="0"/>
              <a:pPr fontAlgn="base">
                <a:spcBef>
                  <a:spcPct val="0"/>
                </a:spcBef>
                <a:spcAft>
                  <a:spcPct val="0"/>
                </a:spcAft>
              </a:pPr>
              <a:t>6</a:t>
            </a:fld>
            <a:endParaRPr lang="en-US" altLang="en-US"/>
          </a:p>
        </p:txBody>
      </p:sp>
    </p:spTree>
    <p:extLst>
      <p:ext uri="{BB962C8B-B14F-4D97-AF65-F5344CB8AC3E}">
        <p14:creationId xmlns:p14="http://schemas.microsoft.com/office/powerpoint/2010/main" val="599882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CFE9293-0D9C-4F12-9029-A6AF515275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B9A7FA6-F0C3-45EF-9911-C1C9A29B31A7}"/>
              </a:ext>
            </a:extLst>
          </p:cNvPr>
          <p:cNvSpPr>
            <a:spLocks noGrp="1"/>
          </p:cNvSpPr>
          <p:nvPr>
            <p:ph type="body" idx="1"/>
          </p:nvPr>
        </p:nvSpPr>
        <p:spPr/>
        <p:txBody>
          <a:bodyPr/>
          <a:lstStyle/>
          <a:p>
            <a:pPr>
              <a:spcBef>
                <a:spcPts val="0"/>
              </a:spcBef>
              <a:spcAft>
                <a:spcPts val="0"/>
              </a:spcAft>
              <a:defRPr/>
            </a:pPr>
            <a:r>
              <a:rPr lang="en-US" dirty="0"/>
              <a:t>To put our population size in context, let’s do a quick quiz… Please pull out your phones and open your </a:t>
            </a:r>
            <a:r>
              <a:rPr lang="en-US" b="1" dirty="0"/>
              <a:t>ABCD Cards </a:t>
            </a:r>
            <a:r>
              <a:rPr lang="en-US" dirty="0"/>
              <a:t>app.</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There are nearly 20,000 cities in the U.S.</a:t>
            </a:r>
          </a:p>
          <a:p>
            <a:pPr eaLnBrk="1" fontAlgn="auto" hangingPunct="1">
              <a:spcBef>
                <a:spcPts val="0"/>
              </a:spcBef>
              <a:spcAft>
                <a:spcPts val="0"/>
              </a:spcAft>
              <a:defRPr/>
            </a:pPr>
            <a:r>
              <a:rPr lang="en-US" dirty="0"/>
              <a:t>If the UC System were a city, we would be the ___ largest city.</a:t>
            </a:r>
          </a:p>
          <a:p>
            <a:pPr eaLnBrk="1" fontAlgn="auto" hangingPunct="1">
              <a:spcBef>
                <a:spcPts val="0"/>
              </a:spcBef>
              <a:spcAft>
                <a:spcPts val="0"/>
              </a:spcAft>
              <a:defRPr/>
            </a:pPr>
            <a:endParaRPr lang="en-US" dirty="0"/>
          </a:p>
          <a:p>
            <a:pPr marL="228600" indent="-228600" eaLnBrk="1" fontAlgn="auto" hangingPunct="1">
              <a:spcBef>
                <a:spcPts val="0"/>
              </a:spcBef>
              <a:spcAft>
                <a:spcPts val="0"/>
              </a:spcAft>
              <a:buFontTx/>
              <a:buAutoNum type="alphaUcParenR"/>
              <a:defRPr/>
            </a:pPr>
            <a:r>
              <a:rPr lang="en-US" dirty="0"/>
              <a:t>6</a:t>
            </a:r>
            <a:r>
              <a:rPr lang="en-US" baseline="30000" dirty="0"/>
              <a:t>th</a:t>
            </a:r>
            <a:endParaRPr lang="en-US" dirty="0"/>
          </a:p>
          <a:p>
            <a:pPr marL="228600" indent="-228600" eaLnBrk="1" fontAlgn="auto" hangingPunct="1">
              <a:spcBef>
                <a:spcPts val="0"/>
              </a:spcBef>
              <a:spcAft>
                <a:spcPts val="0"/>
              </a:spcAft>
              <a:buFontTx/>
              <a:buAutoNum type="alphaUcParenR"/>
              <a:defRPr/>
            </a:pPr>
            <a:r>
              <a:rPr lang="en-US" dirty="0"/>
              <a:t>30</a:t>
            </a:r>
            <a:r>
              <a:rPr lang="en-US" baseline="30000" dirty="0"/>
              <a:t>th</a:t>
            </a:r>
            <a:endParaRPr lang="en-US" dirty="0"/>
          </a:p>
          <a:p>
            <a:pPr marL="228600" indent="-228600" eaLnBrk="1" fontAlgn="auto" hangingPunct="1">
              <a:spcBef>
                <a:spcPts val="0"/>
              </a:spcBef>
              <a:spcAft>
                <a:spcPts val="0"/>
              </a:spcAft>
              <a:buFontTx/>
              <a:buAutoNum type="alphaUcParenR"/>
              <a:defRPr/>
            </a:pPr>
            <a:r>
              <a:rPr lang="en-US" dirty="0"/>
              <a:t>127</a:t>
            </a:r>
            <a:r>
              <a:rPr lang="en-US" baseline="30000" dirty="0"/>
              <a:t>th</a:t>
            </a:r>
            <a:endParaRPr lang="en-US" dirty="0"/>
          </a:p>
          <a:p>
            <a:pPr marL="228600" indent="-228600" eaLnBrk="1" fontAlgn="auto" hangingPunct="1">
              <a:spcBef>
                <a:spcPts val="0"/>
              </a:spcBef>
              <a:spcAft>
                <a:spcPts val="0"/>
              </a:spcAft>
              <a:buFontTx/>
              <a:buAutoNum type="alphaUcParenR"/>
              <a:defRPr/>
            </a:pPr>
            <a:r>
              <a:rPr lang="en-US" dirty="0"/>
              <a:t>306</a:t>
            </a:r>
            <a:r>
              <a:rPr lang="en-US" baseline="30000" dirty="0"/>
              <a:t>th</a:t>
            </a:r>
            <a:endParaRPr lang="en-US" dirty="0"/>
          </a:p>
          <a:p>
            <a:pPr marL="228600" indent="-228600" eaLnBrk="1" fontAlgn="auto" hangingPunct="1">
              <a:spcBef>
                <a:spcPts val="0"/>
              </a:spcBef>
              <a:spcAft>
                <a:spcPts val="0"/>
              </a:spcAft>
              <a:buFontTx/>
              <a:buAutoNum type="alphaUcParenR"/>
              <a:defRPr/>
            </a:pPr>
            <a:endParaRPr lang="en-US" dirty="0"/>
          </a:p>
          <a:p>
            <a:pPr>
              <a:spcBef>
                <a:spcPts val="0"/>
              </a:spcBef>
              <a:spcAft>
                <a:spcPts val="0"/>
              </a:spcAft>
              <a:defRPr/>
            </a:pPr>
            <a:r>
              <a:rPr lang="en-US" dirty="0"/>
              <a:t>Please select your answer and hold it up your phone or tablet….  </a:t>
            </a:r>
          </a:p>
          <a:p>
            <a:pPr>
              <a:spcBef>
                <a:spcPts val="0"/>
              </a:spcBef>
              <a:spcAft>
                <a:spcPts val="0"/>
              </a:spcAft>
              <a:defRPr/>
            </a:pPr>
            <a:endParaRPr lang="en-US" dirty="0"/>
          </a:p>
          <a:p>
            <a:pPr>
              <a:spcBef>
                <a:spcPts val="0"/>
              </a:spcBef>
              <a:spcAft>
                <a:spcPts val="0"/>
              </a:spcAft>
              <a:defRPr/>
            </a:pPr>
            <a:r>
              <a:rPr lang="en-US" i="1" dirty="0"/>
              <a:t>[Note to instructor: </a:t>
            </a:r>
            <a:r>
              <a:rPr lang="en-US" b="1" i="1" u="sng" dirty="0"/>
              <a:t>Wait</a:t>
            </a:r>
            <a:r>
              <a:rPr lang="en-US" i="1" dirty="0"/>
              <a:t> until you see most phones held up, then comment on what you see.. For example:</a:t>
            </a:r>
            <a:endParaRPr lang="en-US" dirty="0"/>
          </a:p>
          <a:p>
            <a:pPr>
              <a:spcBef>
                <a:spcPts val="0"/>
              </a:spcBef>
              <a:spcAft>
                <a:spcPts val="0"/>
              </a:spcAft>
              <a:defRPr/>
            </a:pPr>
            <a:r>
              <a:rPr lang="en-US" i="1" dirty="0"/>
              <a:t>“I see a lot of Bs and Cs,… a few As and Ds…”] </a:t>
            </a:r>
            <a:endParaRPr lang="en-US" dirty="0"/>
          </a:p>
          <a:p>
            <a:pPr>
              <a:spcBef>
                <a:spcPts val="0"/>
              </a:spcBef>
              <a:spcAft>
                <a:spcPts val="0"/>
              </a:spcAft>
              <a:defRPr/>
            </a:pPr>
            <a:endParaRPr lang="en-US" dirty="0"/>
          </a:p>
          <a:p>
            <a:pPr>
              <a:spcBef>
                <a:spcPts val="0"/>
              </a:spcBef>
              <a:spcAft>
                <a:spcPts val="0"/>
              </a:spcAft>
              <a:defRPr/>
            </a:pPr>
            <a:r>
              <a:rPr lang="en-US" dirty="0"/>
              <a:t>Ok, let’s see …..</a:t>
            </a:r>
            <a:endParaRPr lang="en-US" dirty="0">
              <a:cs typeface="Calibri" panose="020F0502020204030204"/>
            </a:endParaRPr>
          </a:p>
        </p:txBody>
      </p:sp>
      <p:sp>
        <p:nvSpPr>
          <p:cNvPr id="39940" name="Slide Number Placeholder 3">
            <a:extLst>
              <a:ext uri="{FF2B5EF4-FFF2-40B4-BE49-F238E27FC236}">
                <a16:creationId xmlns:a16="http://schemas.microsoft.com/office/drawing/2014/main" id="{5A05F8CD-4DC0-4BCB-834A-0BEC40AB5B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9EB882-0422-4CD4-8C3E-A9C0C707FE00}" type="slidenum">
              <a:rPr lang="en-US" altLang="en-US" smtClean="0"/>
              <a:pPr fontAlgn="base">
                <a:spcBef>
                  <a:spcPct val="0"/>
                </a:spcBef>
                <a:spcAft>
                  <a:spcPct val="0"/>
                </a:spcAft>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12D2BE4-668A-4DF3-AB5A-853537E5CB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37FBC109-3A4F-4442-AB81-D8C8C2CFF1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Amazingly, if the UC system were a city, we would be the </a:t>
            </a:r>
            <a:r>
              <a:rPr lang="en-US" altLang="en-US" b="1" dirty="0"/>
              <a:t>30</a:t>
            </a:r>
            <a:r>
              <a:rPr lang="en-US" altLang="en-US" b="1" baseline="30000" dirty="0"/>
              <a:t>th</a:t>
            </a:r>
            <a:r>
              <a:rPr lang="en-US" altLang="en-US" b="1" dirty="0"/>
              <a:t> largest </a:t>
            </a:r>
            <a:r>
              <a:rPr lang="en-US" altLang="en-US" dirty="0"/>
              <a:t>in the entire country.  This means, collectively, our population is bigger than </a:t>
            </a:r>
            <a:r>
              <a:rPr lang="en-US" altLang="en-US" i="1" u="sng" dirty="0"/>
              <a:t>each</a:t>
            </a:r>
            <a:r>
              <a:rPr lang="en-US" altLang="en-US" dirty="0"/>
              <a:t> of the following cities:</a:t>
            </a:r>
          </a:p>
          <a:p>
            <a:pPr eaLnBrk="1" hangingPunct="1">
              <a:spcBef>
                <a:spcPct val="0"/>
              </a:spcBef>
            </a:pPr>
            <a:endParaRPr lang="en-US" altLang="en-US" dirty="0"/>
          </a:p>
          <a:p>
            <a:pPr eaLnBrk="1" hangingPunct="1">
              <a:spcBef>
                <a:spcPct val="0"/>
              </a:spcBef>
            </a:pPr>
            <a:r>
              <a:rPr lang="en-US" altLang="en-US" dirty="0"/>
              <a:t>Baltimore, Maryland</a:t>
            </a:r>
          </a:p>
          <a:p>
            <a:pPr eaLnBrk="1" hangingPunct="1">
              <a:spcBef>
                <a:spcPct val="0"/>
              </a:spcBef>
            </a:pPr>
            <a:r>
              <a:rPr lang="en-US" altLang="en-US" dirty="0"/>
              <a:t>Fresno, California</a:t>
            </a:r>
          </a:p>
          <a:p>
            <a:pPr eaLnBrk="1" hangingPunct="1">
              <a:spcBef>
                <a:spcPct val="0"/>
              </a:spcBef>
            </a:pPr>
            <a:r>
              <a:rPr lang="en-US" altLang="en-US" dirty="0"/>
              <a:t>Sacramento, California</a:t>
            </a:r>
          </a:p>
          <a:p>
            <a:pPr eaLnBrk="1" hangingPunct="1">
              <a:spcBef>
                <a:spcPct val="0"/>
              </a:spcBef>
            </a:pPr>
            <a:r>
              <a:rPr lang="en-US" altLang="en-US" dirty="0"/>
              <a:t>Atlanta, Georgia </a:t>
            </a:r>
          </a:p>
          <a:p>
            <a:pPr eaLnBrk="1" hangingPunct="1">
              <a:spcBef>
                <a:spcPct val="0"/>
              </a:spcBef>
            </a:pPr>
            <a:r>
              <a:rPr lang="en-US" altLang="en-US" dirty="0"/>
              <a:t>Kansas City, Missouri</a:t>
            </a:r>
          </a:p>
          <a:p>
            <a:pPr eaLnBrk="1" hangingPunct="1">
              <a:spcBef>
                <a:spcPct val="0"/>
              </a:spcBef>
            </a:pPr>
            <a:r>
              <a:rPr lang="en-US" altLang="en-US" dirty="0"/>
              <a:t>Miami, Florida</a:t>
            </a:r>
          </a:p>
          <a:p>
            <a:pPr eaLnBrk="1" hangingPunct="1">
              <a:spcBef>
                <a:spcPct val="0"/>
              </a:spcBef>
            </a:pPr>
            <a:r>
              <a:rPr lang="en-US" altLang="en-US" dirty="0"/>
              <a:t>Oakland, California</a:t>
            </a:r>
          </a:p>
          <a:p>
            <a:pPr eaLnBrk="1" hangingPunct="1">
              <a:spcBef>
                <a:spcPct val="0"/>
              </a:spcBef>
            </a:pPr>
            <a:r>
              <a:rPr lang="en-US" altLang="en-US" dirty="0"/>
              <a:t>Minneapolis, Minnesota</a:t>
            </a:r>
          </a:p>
          <a:p>
            <a:pPr eaLnBrk="1" hangingPunct="1">
              <a:spcBef>
                <a:spcPct val="0"/>
              </a:spcBef>
            </a:pPr>
            <a:r>
              <a:rPr lang="en-US" altLang="en-US" dirty="0"/>
              <a:t>Cleveland, Ohio</a:t>
            </a:r>
          </a:p>
          <a:p>
            <a:pPr eaLnBrk="1" hangingPunct="1">
              <a:spcBef>
                <a:spcPct val="0"/>
              </a:spcBef>
            </a:pPr>
            <a:r>
              <a:rPr lang="en-US" altLang="en-US" dirty="0"/>
              <a:t>New Orleans, Louisiana</a:t>
            </a:r>
          </a:p>
          <a:p>
            <a:pPr eaLnBrk="1" hangingPunct="1">
              <a:spcBef>
                <a:spcPct val="0"/>
              </a:spcBef>
            </a:pPr>
            <a:r>
              <a:rPr lang="en-US" altLang="en-US" dirty="0"/>
              <a:t>Pittsburgh, Pennsylvania</a:t>
            </a:r>
          </a:p>
          <a:p>
            <a:pPr eaLnBrk="1" hangingPunct="1">
              <a:spcBef>
                <a:spcPct val="0"/>
              </a:spcBef>
            </a:pPr>
            <a:r>
              <a:rPr lang="en-US" altLang="en-US" dirty="0"/>
              <a:t>...and many thousands more.</a:t>
            </a:r>
          </a:p>
          <a:p>
            <a:pPr eaLnBrk="1" hangingPunct="1">
              <a:spcBef>
                <a:spcPct val="0"/>
              </a:spcBef>
            </a:pPr>
            <a:endParaRPr lang="en-US" altLang="en-US" dirty="0"/>
          </a:p>
          <a:p>
            <a:pPr eaLnBrk="1" hangingPunct="1">
              <a:spcBef>
                <a:spcPct val="0"/>
              </a:spcBef>
            </a:pPr>
            <a:r>
              <a:rPr lang="en-US" altLang="en-US" b="1" dirty="0"/>
              <a:t>We have a huge impact.</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a:t>
            </a:r>
          </a:p>
          <a:p>
            <a:pPr eaLnBrk="1" hangingPunct="1">
              <a:spcBef>
                <a:spcPct val="0"/>
              </a:spcBef>
            </a:pPr>
            <a:r>
              <a:rPr lang="en-US" altLang="en-US" i="1" dirty="0"/>
              <a:t>Source: </a:t>
            </a:r>
            <a:r>
              <a:rPr lang="en-US" dirty="0">
                <a:hlinkClick r:id="rId3"/>
              </a:rPr>
              <a:t>https://en.wikipedia.org/wiki/List_of_United_States_cities_by_population</a:t>
            </a:r>
            <a:r>
              <a:rPr lang="en-US" dirty="0"/>
              <a:t> </a:t>
            </a:r>
            <a:r>
              <a:rPr lang="en-US" altLang="en-US" i="1" dirty="0"/>
              <a:t>accessed 08/25/20</a:t>
            </a:r>
          </a:p>
        </p:txBody>
      </p:sp>
      <p:sp>
        <p:nvSpPr>
          <p:cNvPr id="41988" name="Slide Number Placeholder 3">
            <a:extLst>
              <a:ext uri="{FF2B5EF4-FFF2-40B4-BE49-F238E27FC236}">
                <a16:creationId xmlns:a16="http://schemas.microsoft.com/office/drawing/2014/main" id="{AE4680F2-9F0C-44CF-B50C-9D7E7E4E3F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808765B-B31A-4601-B5D0-8D3CA8EBA825}" type="slidenum">
              <a:rPr lang="en-US" altLang="en-US" smtClean="0"/>
              <a:pPr fontAlgn="base">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0A60C5B6-C447-4D35-B801-769D8F20B4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7B510FDD-9155-46FA-AD31-1F580C53D0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Here is a photo of our campus, UCLA is </a:t>
            </a:r>
            <a:r>
              <a:rPr lang="en-US" baseline="0" dirty="0"/>
              <a:t>in the foreground. </a:t>
            </a:r>
            <a:r>
              <a:rPr lang="en-US" dirty="0"/>
              <a:t>With a daily population of 80,000 people and over 200 buildings, we are like a small city ourselves. </a:t>
            </a:r>
            <a:br>
              <a:rPr lang="en-US" dirty="0">
                <a:cs typeface="+mn-lt"/>
              </a:rPr>
            </a:br>
            <a:endParaRPr lang="en-US" dirty="0">
              <a:cs typeface="Calibri"/>
            </a:endParaRPr>
          </a:p>
          <a:p>
            <a:r>
              <a:rPr lang="en-US" dirty="0"/>
              <a:t>With such a large system of campuses like this, medical centers, labs, and more, comes a large amount of carbon emissions. </a:t>
            </a:r>
            <a:endParaRPr lang="en-US" dirty="0">
              <a:cs typeface="Calibri"/>
            </a:endParaRPr>
          </a:p>
          <a:p>
            <a:pPr>
              <a:lnSpc>
                <a:spcPts val="1600"/>
              </a:lnSpc>
              <a:spcBef>
                <a:spcPct val="0"/>
              </a:spcBef>
              <a:spcAft>
                <a:spcPts val="600"/>
              </a:spcAft>
            </a:pPr>
            <a:endParaRPr lang="en-US" altLang="en-US" dirty="0">
              <a:cs typeface="Calibri"/>
            </a:endParaRPr>
          </a:p>
          <a:p>
            <a:pPr eaLnBrk="1" hangingPunct="1">
              <a:lnSpc>
                <a:spcPts val="1600"/>
              </a:lnSpc>
              <a:spcBef>
                <a:spcPct val="0"/>
              </a:spcBef>
              <a:spcAft>
                <a:spcPts val="600"/>
              </a:spcAft>
            </a:pPr>
            <a:r>
              <a:rPr lang="en-US" altLang="en-US" dirty="0"/>
              <a:t>We generate emissions from the energy used to light and heat our buildings, fuel our buses, heat water for showers in the gyms, run computers and lab equipment, and cook food in the eateries. </a:t>
            </a:r>
          </a:p>
          <a:p>
            <a:pPr eaLnBrk="1" hangingPunct="1">
              <a:lnSpc>
                <a:spcPts val="1600"/>
              </a:lnSpc>
              <a:spcBef>
                <a:spcPct val="0"/>
              </a:spcBef>
              <a:spcAft>
                <a:spcPts val="600"/>
              </a:spcAft>
            </a:pPr>
            <a:endParaRPr lang="en-US" altLang="en-US" dirty="0">
              <a:cs typeface="Calibri" panose="020F0502020204030204"/>
            </a:endParaRPr>
          </a:p>
          <a:p>
            <a:pPr eaLnBrk="1" hangingPunct="1">
              <a:lnSpc>
                <a:spcPts val="1600"/>
              </a:lnSpc>
              <a:spcBef>
                <a:spcPct val="0"/>
              </a:spcBef>
              <a:spcAft>
                <a:spcPts val="600"/>
              </a:spcAft>
            </a:pPr>
            <a:r>
              <a:rPr lang="en-US" altLang="en-US" dirty="0"/>
              <a:t>Everything we do uses energy and resources.   </a:t>
            </a:r>
            <a:endParaRPr lang="en-US" altLang="en-US" dirty="0">
              <a:cs typeface="Calibri" panose="020F0502020204030204" pitchFamily="34" charset="0"/>
            </a:endParaRPr>
          </a:p>
          <a:p>
            <a:pPr eaLnBrk="1" hangingPunct="1">
              <a:lnSpc>
                <a:spcPts val="1600"/>
              </a:lnSpc>
              <a:spcBef>
                <a:spcPct val="0"/>
              </a:spcBef>
              <a:spcAft>
                <a:spcPts val="600"/>
              </a:spcAft>
            </a:pPr>
            <a:endParaRPr lang="en-US" altLang="en-US" dirty="0">
              <a:cs typeface="Calibri" panose="020F0502020204030204" pitchFamily="34" charset="0"/>
            </a:endParaRPr>
          </a:p>
          <a:p>
            <a:pPr eaLnBrk="1" hangingPunct="1">
              <a:lnSpc>
                <a:spcPts val="1600"/>
              </a:lnSpc>
              <a:spcBef>
                <a:spcPct val="0"/>
              </a:spcBef>
              <a:spcAft>
                <a:spcPts val="600"/>
              </a:spcAft>
            </a:pPr>
            <a:r>
              <a:rPr lang="en-US" dirty="0"/>
              <a:t>So,</a:t>
            </a:r>
            <a:r>
              <a:rPr lang="en-US" b="1" dirty="0"/>
              <a:t> </a:t>
            </a:r>
            <a:r>
              <a:rPr lang="en-US" b="1" dirty="0">
                <a:solidFill>
                  <a:srgbClr val="5F6062"/>
                </a:solidFill>
              </a:rPr>
              <a:t>what are we doing about this?</a:t>
            </a:r>
            <a:endParaRPr lang="en-US" altLang="en-US" b="1" dirty="0">
              <a:solidFill>
                <a:srgbClr val="5F6062"/>
              </a:solidFill>
              <a:cs typeface="Calibri" panose="020F0502020204030204" pitchFamily="34" charset="0"/>
            </a:endParaRPr>
          </a:p>
          <a:p>
            <a:pPr eaLnBrk="1" hangingPunct="1">
              <a:lnSpc>
                <a:spcPts val="1600"/>
              </a:lnSpc>
              <a:spcBef>
                <a:spcPct val="0"/>
              </a:spcBef>
              <a:spcAft>
                <a:spcPts val="600"/>
              </a:spcAft>
            </a:pPr>
            <a:endParaRPr lang="en-US" altLang="en-US" dirty="0">
              <a:cs typeface="Calibri" panose="020F0502020204030204" pitchFamily="34" charset="0"/>
            </a:endParaRPr>
          </a:p>
        </p:txBody>
      </p:sp>
      <p:sp>
        <p:nvSpPr>
          <p:cNvPr id="44036" name="Slide Number Placeholder 3">
            <a:extLst>
              <a:ext uri="{FF2B5EF4-FFF2-40B4-BE49-F238E27FC236}">
                <a16:creationId xmlns:a16="http://schemas.microsoft.com/office/drawing/2014/main" id="{3996C058-08C0-4B96-A105-27DF2D2EC1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2EDA445-859D-4734-AB84-96291B0349ED}" type="slidenum">
              <a:rPr lang="en-US" altLang="en-US" smtClean="0"/>
              <a:pPr fontAlgn="base">
                <a:spcBef>
                  <a:spcPct val="0"/>
                </a:spcBef>
                <a:spcAft>
                  <a:spcPct val="0"/>
                </a:spcAft>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C6DD9B-E7DA-4A34-887A-AD28D99BC428}"/>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C5E0A8F-DBB2-438F-8D0F-5111427693BE}" type="datetimeFigureOut">
              <a:rPr lang="en-US"/>
              <a:pPr>
                <a:defRPr/>
              </a:pPr>
              <a:t>12/19/2020</a:t>
            </a:fld>
            <a:endParaRPr lang="en-US"/>
          </a:p>
        </p:txBody>
      </p:sp>
      <p:sp>
        <p:nvSpPr>
          <p:cNvPr id="5" name="Footer Placeholder 4">
            <a:extLst>
              <a:ext uri="{FF2B5EF4-FFF2-40B4-BE49-F238E27FC236}">
                <a16:creationId xmlns:a16="http://schemas.microsoft.com/office/drawing/2014/main" id="{117C24C7-3BAE-44DD-A17C-0FF80FDC44D9}"/>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F5F7E945-52DC-4750-AAEF-793E2EC98B37}"/>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3C72CF1-66DF-48FB-A65B-5846792B7D4C}" type="slidenum">
              <a:rPr lang="en-US"/>
              <a:pPr>
                <a:defRPr/>
              </a:pPr>
              <a:t>‹#›</a:t>
            </a:fld>
            <a:endParaRPr lang="en-US"/>
          </a:p>
        </p:txBody>
      </p:sp>
    </p:spTree>
    <p:extLst>
      <p:ext uri="{BB962C8B-B14F-4D97-AF65-F5344CB8AC3E}">
        <p14:creationId xmlns:p14="http://schemas.microsoft.com/office/powerpoint/2010/main" val="1746584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C3531-CB08-4A0F-9A5C-AF1711EC34C5}"/>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55B50FA-2593-4292-8D74-BBE8AC3F1879}" type="datetimeFigureOut">
              <a:rPr lang="en-US"/>
              <a:pPr>
                <a:defRPr/>
              </a:pPr>
              <a:t>12/19/2020</a:t>
            </a:fld>
            <a:endParaRPr lang="en-US"/>
          </a:p>
        </p:txBody>
      </p:sp>
      <p:sp>
        <p:nvSpPr>
          <p:cNvPr id="5" name="Footer Placeholder 4">
            <a:extLst>
              <a:ext uri="{FF2B5EF4-FFF2-40B4-BE49-F238E27FC236}">
                <a16:creationId xmlns:a16="http://schemas.microsoft.com/office/drawing/2014/main" id="{65FE9D5A-8002-4F97-9FF2-723F35A4369F}"/>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728A1CF2-6B67-44AD-8FB4-D86549414DCD}"/>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17BC599-D57B-49A0-8564-5E4623761473}" type="slidenum">
              <a:rPr lang="en-US"/>
              <a:pPr>
                <a:defRPr/>
              </a:pPr>
              <a:t>‹#›</a:t>
            </a:fld>
            <a:endParaRPr lang="en-US"/>
          </a:p>
        </p:txBody>
      </p:sp>
    </p:spTree>
    <p:extLst>
      <p:ext uri="{BB962C8B-B14F-4D97-AF65-F5344CB8AC3E}">
        <p14:creationId xmlns:p14="http://schemas.microsoft.com/office/powerpoint/2010/main" val="396258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374E8-8802-49B8-8F7B-B5081130B38A}"/>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0219883-47F4-4AA4-BD4E-CB11543F81D4}" type="datetimeFigureOut">
              <a:rPr lang="en-US"/>
              <a:pPr>
                <a:defRPr/>
              </a:pPr>
              <a:t>12/19/2020</a:t>
            </a:fld>
            <a:endParaRPr lang="en-US"/>
          </a:p>
        </p:txBody>
      </p:sp>
      <p:sp>
        <p:nvSpPr>
          <p:cNvPr id="5" name="Footer Placeholder 4">
            <a:extLst>
              <a:ext uri="{FF2B5EF4-FFF2-40B4-BE49-F238E27FC236}">
                <a16:creationId xmlns:a16="http://schemas.microsoft.com/office/drawing/2014/main" id="{6422834E-4288-4790-8C75-347F4E7D3328}"/>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3180E76A-6D36-4DFD-A098-FB3FFB628969}"/>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FCB7A68-CA82-4908-890C-CD08377C9F96}" type="slidenum">
              <a:rPr lang="en-US"/>
              <a:pPr>
                <a:defRPr/>
              </a:pPr>
              <a:t>‹#›</a:t>
            </a:fld>
            <a:endParaRPr lang="en-US"/>
          </a:p>
        </p:txBody>
      </p:sp>
    </p:spTree>
    <p:extLst>
      <p:ext uri="{BB962C8B-B14F-4D97-AF65-F5344CB8AC3E}">
        <p14:creationId xmlns:p14="http://schemas.microsoft.com/office/powerpoint/2010/main" val="3912204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B53058-42BC-4DB9-8266-F7BA24CA685E}"/>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60EBF060-9BCC-41A7-B794-CBE776544938}" type="datetimeFigureOut">
              <a:rPr lang="en-US"/>
              <a:pPr>
                <a:defRPr/>
              </a:pPr>
              <a:t>12/19/2020</a:t>
            </a:fld>
            <a:endParaRPr lang="en-US"/>
          </a:p>
        </p:txBody>
      </p:sp>
      <p:sp>
        <p:nvSpPr>
          <p:cNvPr id="5" name="Footer Placeholder 4">
            <a:extLst>
              <a:ext uri="{FF2B5EF4-FFF2-40B4-BE49-F238E27FC236}">
                <a16:creationId xmlns:a16="http://schemas.microsoft.com/office/drawing/2014/main" id="{1A1BC729-1F34-4DF6-AF01-B8CA196E5AE3}"/>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FD353EA9-5CC7-4B2E-B308-A2EA377F445D}"/>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59EB79B3-2139-43A4-9E0C-2F5D6E604165}" type="slidenum">
              <a:rPr lang="en-US"/>
              <a:pPr>
                <a:defRPr/>
              </a:pPr>
              <a:t>‹#›</a:t>
            </a:fld>
            <a:endParaRPr lang="en-US"/>
          </a:p>
        </p:txBody>
      </p:sp>
    </p:spTree>
    <p:extLst>
      <p:ext uri="{BB962C8B-B14F-4D97-AF65-F5344CB8AC3E}">
        <p14:creationId xmlns:p14="http://schemas.microsoft.com/office/powerpoint/2010/main" val="2241774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7D9E1-5A24-4929-8A77-FB62EEB7B459}"/>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B4C012-E319-4C81-B6C5-7AC9B1DB5A3F}" type="datetimeFigureOut">
              <a:rPr lang="en-US"/>
              <a:pPr>
                <a:defRPr/>
              </a:pPr>
              <a:t>12/19/2020</a:t>
            </a:fld>
            <a:endParaRPr lang="en-US"/>
          </a:p>
        </p:txBody>
      </p:sp>
      <p:sp>
        <p:nvSpPr>
          <p:cNvPr id="5" name="Footer Placeholder 4">
            <a:extLst>
              <a:ext uri="{FF2B5EF4-FFF2-40B4-BE49-F238E27FC236}">
                <a16:creationId xmlns:a16="http://schemas.microsoft.com/office/drawing/2014/main" id="{6443B5F3-A821-4F29-9971-F3A30A47A4CB}"/>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538D67F2-B2A5-4CF7-9808-FB5505E2DB00}"/>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EB883B0E-D7CD-4816-9F7C-4642FD8B4DF7}" type="slidenum">
              <a:rPr lang="en-US"/>
              <a:pPr>
                <a:defRPr/>
              </a:pPr>
              <a:t>‹#›</a:t>
            </a:fld>
            <a:endParaRPr lang="en-US"/>
          </a:p>
        </p:txBody>
      </p:sp>
    </p:spTree>
    <p:extLst>
      <p:ext uri="{BB962C8B-B14F-4D97-AF65-F5344CB8AC3E}">
        <p14:creationId xmlns:p14="http://schemas.microsoft.com/office/powerpoint/2010/main" val="2102926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CCADF3-C1C2-46FC-BBA5-D0B00DA95CE9}"/>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B6D2198-4F3D-41FF-A1C7-0B238D7C58FC}" type="datetimeFigureOut">
              <a:rPr lang="en-US"/>
              <a:pPr>
                <a:defRPr/>
              </a:pPr>
              <a:t>12/19/2020</a:t>
            </a:fld>
            <a:endParaRPr lang="en-US"/>
          </a:p>
        </p:txBody>
      </p:sp>
      <p:sp>
        <p:nvSpPr>
          <p:cNvPr id="5" name="Footer Placeholder 4">
            <a:extLst>
              <a:ext uri="{FF2B5EF4-FFF2-40B4-BE49-F238E27FC236}">
                <a16:creationId xmlns:a16="http://schemas.microsoft.com/office/drawing/2014/main" id="{6BD77351-E017-4737-9831-CBE10395AFE4}"/>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76BB8A8D-0D8D-4B73-B780-4DE1C2F62C00}"/>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FEA44734-1495-4AAA-B921-61632F7DB4C5}" type="slidenum">
              <a:rPr lang="en-US"/>
              <a:pPr>
                <a:defRPr/>
              </a:pPr>
              <a:t>‹#›</a:t>
            </a:fld>
            <a:endParaRPr lang="en-US"/>
          </a:p>
        </p:txBody>
      </p:sp>
    </p:spTree>
    <p:extLst>
      <p:ext uri="{BB962C8B-B14F-4D97-AF65-F5344CB8AC3E}">
        <p14:creationId xmlns:p14="http://schemas.microsoft.com/office/powerpoint/2010/main" val="35694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B93C85-E1BC-4DE6-AAF4-6C0E430C8474}"/>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F3EC8AF-AC4D-487C-8A20-B1E0CB4712D6}" type="datetimeFigureOut">
              <a:rPr lang="en-US"/>
              <a:pPr>
                <a:defRPr/>
              </a:pPr>
              <a:t>12/19/2020</a:t>
            </a:fld>
            <a:endParaRPr lang="en-US"/>
          </a:p>
        </p:txBody>
      </p:sp>
      <p:sp>
        <p:nvSpPr>
          <p:cNvPr id="6" name="Footer Placeholder 5">
            <a:extLst>
              <a:ext uri="{FF2B5EF4-FFF2-40B4-BE49-F238E27FC236}">
                <a16:creationId xmlns:a16="http://schemas.microsoft.com/office/drawing/2014/main" id="{CED03BD4-2E85-45F7-A0F4-4900C9659024}"/>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7792079E-F6A7-49D1-864B-2FAC43C17B6E}"/>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0E27091-C32F-47D6-99A3-D62C15D15B9A}" type="slidenum">
              <a:rPr lang="en-US"/>
              <a:pPr>
                <a:defRPr/>
              </a:pPr>
              <a:t>‹#›</a:t>
            </a:fld>
            <a:endParaRPr lang="en-US"/>
          </a:p>
        </p:txBody>
      </p:sp>
    </p:spTree>
    <p:extLst>
      <p:ext uri="{BB962C8B-B14F-4D97-AF65-F5344CB8AC3E}">
        <p14:creationId xmlns:p14="http://schemas.microsoft.com/office/powerpoint/2010/main" val="1727835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94E28E-E5E1-4AF8-A225-76FC2CB2A378}"/>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190CBCF1-85C9-4DF1-9B29-F74A339B1686}" type="datetimeFigureOut">
              <a:rPr lang="en-US"/>
              <a:pPr>
                <a:defRPr/>
              </a:pPr>
              <a:t>12/19/2020</a:t>
            </a:fld>
            <a:endParaRPr lang="en-US"/>
          </a:p>
        </p:txBody>
      </p:sp>
      <p:sp>
        <p:nvSpPr>
          <p:cNvPr id="8" name="Footer Placeholder 7">
            <a:extLst>
              <a:ext uri="{FF2B5EF4-FFF2-40B4-BE49-F238E27FC236}">
                <a16:creationId xmlns:a16="http://schemas.microsoft.com/office/drawing/2014/main" id="{86E18732-2A54-43D9-A104-56F579313499}"/>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8">
            <a:extLst>
              <a:ext uri="{FF2B5EF4-FFF2-40B4-BE49-F238E27FC236}">
                <a16:creationId xmlns:a16="http://schemas.microsoft.com/office/drawing/2014/main" id="{1B4C1398-3917-4CFC-BB90-F4B91A88930A}"/>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9260C34-09A6-4584-BF41-EBADFDBB786B}" type="slidenum">
              <a:rPr lang="en-US"/>
              <a:pPr>
                <a:defRPr/>
              </a:pPr>
              <a:t>‹#›</a:t>
            </a:fld>
            <a:endParaRPr lang="en-US"/>
          </a:p>
        </p:txBody>
      </p:sp>
    </p:spTree>
    <p:extLst>
      <p:ext uri="{BB962C8B-B14F-4D97-AF65-F5344CB8AC3E}">
        <p14:creationId xmlns:p14="http://schemas.microsoft.com/office/powerpoint/2010/main" val="98202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F0F4B08-9789-4FB2-9C95-36120E33F712}"/>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51304E12-2123-4598-8FE1-200CA7A1ECE6}" type="datetimeFigureOut">
              <a:rPr lang="en-US"/>
              <a:pPr>
                <a:defRPr/>
              </a:pPr>
              <a:t>12/19/2020</a:t>
            </a:fld>
            <a:endParaRPr lang="en-US"/>
          </a:p>
        </p:txBody>
      </p:sp>
      <p:sp>
        <p:nvSpPr>
          <p:cNvPr id="4" name="Footer Placeholder 3">
            <a:extLst>
              <a:ext uri="{FF2B5EF4-FFF2-40B4-BE49-F238E27FC236}">
                <a16:creationId xmlns:a16="http://schemas.microsoft.com/office/drawing/2014/main" id="{10E97684-B6DF-4749-A7A7-FF84D1573E65}"/>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4">
            <a:extLst>
              <a:ext uri="{FF2B5EF4-FFF2-40B4-BE49-F238E27FC236}">
                <a16:creationId xmlns:a16="http://schemas.microsoft.com/office/drawing/2014/main" id="{DBEBDDC3-CFC6-491C-8216-7383CDDF9C6A}"/>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CD3DD69-0AC2-41DD-90BA-20B28926D6EB}" type="slidenum">
              <a:rPr lang="en-US"/>
              <a:pPr>
                <a:defRPr/>
              </a:pPr>
              <a:t>‹#›</a:t>
            </a:fld>
            <a:endParaRPr lang="en-US"/>
          </a:p>
        </p:txBody>
      </p:sp>
    </p:spTree>
    <p:extLst>
      <p:ext uri="{BB962C8B-B14F-4D97-AF65-F5344CB8AC3E}">
        <p14:creationId xmlns:p14="http://schemas.microsoft.com/office/powerpoint/2010/main" val="2742951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1BBC57-29E6-4847-8081-4A975BDE2B3F}"/>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146E3836-82D7-432E-B483-6D420A55627E}" type="datetimeFigureOut">
              <a:rPr lang="en-US"/>
              <a:pPr>
                <a:defRPr/>
              </a:pPr>
              <a:t>12/19/2020</a:t>
            </a:fld>
            <a:endParaRPr lang="en-US"/>
          </a:p>
        </p:txBody>
      </p:sp>
      <p:sp>
        <p:nvSpPr>
          <p:cNvPr id="3" name="Footer Placeholder 2">
            <a:extLst>
              <a:ext uri="{FF2B5EF4-FFF2-40B4-BE49-F238E27FC236}">
                <a16:creationId xmlns:a16="http://schemas.microsoft.com/office/drawing/2014/main" id="{0DDC2F9C-B3FD-4E12-8346-100A6F9CDFC4}"/>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D310DF8E-3744-4084-B42A-2461A5DD990B}"/>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0AD2275-24E7-4B66-9792-DE722B67980E}" type="slidenum">
              <a:rPr lang="en-US"/>
              <a:pPr>
                <a:defRPr/>
              </a:pPr>
              <a:t>‹#›</a:t>
            </a:fld>
            <a:endParaRPr lang="en-US"/>
          </a:p>
        </p:txBody>
      </p:sp>
    </p:spTree>
    <p:extLst>
      <p:ext uri="{BB962C8B-B14F-4D97-AF65-F5344CB8AC3E}">
        <p14:creationId xmlns:p14="http://schemas.microsoft.com/office/powerpoint/2010/main" val="1653597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C1E1AC-5AEE-4387-96F7-DA83488FDA4D}"/>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1DC5F45-6719-48ED-A6EA-90DDC5168803}" type="datetimeFigureOut">
              <a:rPr lang="en-US"/>
              <a:pPr>
                <a:defRPr/>
              </a:pPr>
              <a:t>12/19/2020</a:t>
            </a:fld>
            <a:endParaRPr lang="en-US"/>
          </a:p>
        </p:txBody>
      </p:sp>
      <p:sp>
        <p:nvSpPr>
          <p:cNvPr id="6" name="Footer Placeholder 5">
            <a:extLst>
              <a:ext uri="{FF2B5EF4-FFF2-40B4-BE49-F238E27FC236}">
                <a16:creationId xmlns:a16="http://schemas.microsoft.com/office/drawing/2014/main" id="{DAB9894A-73C9-4B97-980E-EA148B5B402D}"/>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A7A58672-59A7-40D8-8551-7BEB3BB1781C}"/>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7CD14FA-FB61-45AB-9B7E-E4F3F5E045F7}" type="slidenum">
              <a:rPr lang="en-US"/>
              <a:pPr>
                <a:defRPr/>
              </a:pPr>
              <a:t>‹#›</a:t>
            </a:fld>
            <a:endParaRPr lang="en-US"/>
          </a:p>
        </p:txBody>
      </p:sp>
    </p:spTree>
    <p:extLst>
      <p:ext uri="{BB962C8B-B14F-4D97-AF65-F5344CB8AC3E}">
        <p14:creationId xmlns:p14="http://schemas.microsoft.com/office/powerpoint/2010/main" val="43007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E7E36-2E36-4B51-9752-66E3F85D1D02}"/>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3A63446F-2FBB-4FC3-8F1C-330FCBA92D2D}" type="datetimeFigureOut">
              <a:rPr lang="en-US"/>
              <a:pPr>
                <a:defRPr/>
              </a:pPr>
              <a:t>12/19/2020</a:t>
            </a:fld>
            <a:endParaRPr lang="en-US"/>
          </a:p>
        </p:txBody>
      </p:sp>
      <p:sp>
        <p:nvSpPr>
          <p:cNvPr id="5" name="Footer Placeholder 4">
            <a:extLst>
              <a:ext uri="{FF2B5EF4-FFF2-40B4-BE49-F238E27FC236}">
                <a16:creationId xmlns:a16="http://schemas.microsoft.com/office/drawing/2014/main" id="{1968B23E-9C90-4A6F-A3EA-D923C377CA4E}"/>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7B2885BF-B08A-4470-B934-85B50137BAC1}"/>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4481839-F97B-41BE-B432-CF3EB543C66D}" type="slidenum">
              <a:rPr lang="en-US"/>
              <a:pPr>
                <a:defRPr/>
              </a:pPr>
              <a:t>‹#›</a:t>
            </a:fld>
            <a:endParaRPr lang="en-US"/>
          </a:p>
        </p:txBody>
      </p:sp>
    </p:spTree>
    <p:extLst>
      <p:ext uri="{BB962C8B-B14F-4D97-AF65-F5344CB8AC3E}">
        <p14:creationId xmlns:p14="http://schemas.microsoft.com/office/powerpoint/2010/main" val="3340703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32547C1-EC29-4F83-9D97-E50F6F156B85}"/>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6AFDC877-186B-4B77-A62A-818C547A5EAC}" type="datetimeFigureOut">
              <a:rPr lang="en-US"/>
              <a:pPr>
                <a:defRPr/>
              </a:pPr>
              <a:t>12/19/2020</a:t>
            </a:fld>
            <a:endParaRPr lang="en-US"/>
          </a:p>
        </p:txBody>
      </p:sp>
      <p:sp>
        <p:nvSpPr>
          <p:cNvPr id="6" name="Footer Placeholder 5">
            <a:extLst>
              <a:ext uri="{FF2B5EF4-FFF2-40B4-BE49-F238E27FC236}">
                <a16:creationId xmlns:a16="http://schemas.microsoft.com/office/drawing/2014/main" id="{E085C81D-22CA-4479-B07C-AA89F21AB74F}"/>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22C5EB94-B665-499C-8B3C-48BFEB68A652}"/>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654F99E-EBAF-491A-92BA-F4021ED295B6}" type="slidenum">
              <a:rPr lang="en-US"/>
              <a:pPr>
                <a:defRPr/>
              </a:pPr>
              <a:t>‹#›</a:t>
            </a:fld>
            <a:endParaRPr lang="en-US"/>
          </a:p>
        </p:txBody>
      </p:sp>
    </p:spTree>
    <p:extLst>
      <p:ext uri="{BB962C8B-B14F-4D97-AF65-F5344CB8AC3E}">
        <p14:creationId xmlns:p14="http://schemas.microsoft.com/office/powerpoint/2010/main" val="2883815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382D8-BCB7-4641-9E17-35250EB62754}"/>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10E3918B-82F4-41AE-B71C-529EA7882FA0}" type="datetimeFigureOut">
              <a:rPr lang="en-US"/>
              <a:pPr>
                <a:defRPr/>
              </a:pPr>
              <a:t>12/19/2020</a:t>
            </a:fld>
            <a:endParaRPr lang="en-US"/>
          </a:p>
        </p:txBody>
      </p:sp>
      <p:sp>
        <p:nvSpPr>
          <p:cNvPr id="5" name="Footer Placeholder 4">
            <a:extLst>
              <a:ext uri="{FF2B5EF4-FFF2-40B4-BE49-F238E27FC236}">
                <a16:creationId xmlns:a16="http://schemas.microsoft.com/office/drawing/2014/main" id="{BEA23FA9-0E11-447B-8130-8B8A4026D06F}"/>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FE798B-253A-4E05-AAFC-A86C7166C296}"/>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4E0F3E6-9973-4229-8D10-6B4300D71D6D}" type="slidenum">
              <a:rPr lang="en-US"/>
              <a:pPr>
                <a:defRPr/>
              </a:pPr>
              <a:t>‹#›</a:t>
            </a:fld>
            <a:endParaRPr lang="en-US"/>
          </a:p>
        </p:txBody>
      </p:sp>
    </p:spTree>
    <p:extLst>
      <p:ext uri="{BB962C8B-B14F-4D97-AF65-F5344CB8AC3E}">
        <p14:creationId xmlns:p14="http://schemas.microsoft.com/office/powerpoint/2010/main" val="3969144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270EE-0DB8-4681-9B01-9FFDFC903D26}"/>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E8A0EA9-49B1-4385-AF92-0D162C65EDF6}" type="datetimeFigureOut">
              <a:rPr lang="en-US"/>
              <a:pPr>
                <a:defRPr/>
              </a:pPr>
              <a:t>12/19/2020</a:t>
            </a:fld>
            <a:endParaRPr lang="en-US"/>
          </a:p>
        </p:txBody>
      </p:sp>
      <p:sp>
        <p:nvSpPr>
          <p:cNvPr id="5" name="Footer Placeholder 4">
            <a:extLst>
              <a:ext uri="{FF2B5EF4-FFF2-40B4-BE49-F238E27FC236}">
                <a16:creationId xmlns:a16="http://schemas.microsoft.com/office/drawing/2014/main" id="{D0DF36E7-F42C-41F5-AF14-F79EFA0703C4}"/>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50817D76-9597-4BAE-BAAC-1C5EDB095E06}"/>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9A257E3-95BD-4114-8FB0-58670F76FF16}" type="slidenum">
              <a:rPr lang="en-US"/>
              <a:pPr>
                <a:defRPr/>
              </a:pPr>
              <a:t>‹#›</a:t>
            </a:fld>
            <a:endParaRPr lang="en-US"/>
          </a:p>
        </p:txBody>
      </p:sp>
    </p:spTree>
    <p:extLst>
      <p:ext uri="{BB962C8B-B14F-4D97-AF65-F5344CB8AC3E}">
        <p14:creationId xmlns:p14="http://schemas.microsoft.com/office/powerpoint/2010/main" val="816640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316DED8-BD22-4682-A374-2A496335FAB8}"/>
              </a:ext>
            </a:extLst>
          </p:cNvPr>
          <p:cNvSpPr>
            <a:spLocks noGrp="1"/>
          </p:cNvSpPr>
          <p:nvPr>
            <p:ph type="dt" sz="half" idx="10"/>
          </p:nvPr>
        </p:nvSpPr>
        <p:spPr/>
        <p:txBody>
          <a:bodyPr/>
          <a:lstStyle>
            <a:lvl1pPr>
              <a:defRPr/>
            </a:lvl1pPr>
          </a:lstStyle>
          <a:p>
            <a:pPr>
              <a:defRPr/>
            </a:pPr>
            <a:fld id="{3E53837A-4509-45C3-87B1-EFFB59566C94}" type="datetimeFigureOut">
              <a:rPr lang="en-US"/>
              <a:pPr>
                <a:defRPr/>
              </a:pPr>
              <a:t>12/19/2020</a:t>
            </a:fld>
            <a:endParaRPr lang="en-US"/>
          </a:p>
        </p:txBody>
      </p:sp>
      <p:sp>
        <p:nvSpPr>
          <p:cNvPr id="5" name="Footer Placeholder 4">
            <a:extLst>
              <a:ext uri="{FF2B5EF4-FFF2-40B4-BE49-F238E27FC236}">
                <a16:creationId xmlns:a16="http://schemas.microsoft.com/office/drawing/2014/main" id="{CDAF3AE8-56F2-4486-8DE4-5B6B52A82B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468B2F-DF66-48F5-AE8D-C730F3B7B3F7}"/>
              </a:ext>
            </a:extLst>
          </p:cNvPr>
          <p:cNvSpPr>
            <a:spLocks noGrp="1"/>
          </p:cNvSpPr>
          <p:nvPr>
            <p:ph type="sldNum" sz="quarter" idx="12"/>
          </p:nvPr>
        </p:nvSpPr>
        <p:spPr/>
        <p:txBody>
          <a:bodyPr/>
          <a:lstStyle>
            <a:lvl1pPr>
              <a:defRPr/>
            </a:lvl1pPr>
          </a:lstStyle>
          <a:p>
            <a:pPr>
              <a:defRPr/>
            </a:pPr>
            <a:fld id="{805BD98B-980E-4BF0-ACDC-24A11E051BCA}" type="slidenum">
              <a:rPr lang="en-US"/>
              <a:pPr>
                <a:defRPr/>
              </a:pPr>
              <a:t>‹#›</a:t>
            </a:fld>
            <a:endParaRPr lang="en-US"/>
          </a:p>
        </p:txBody>
      </p:sp>
    </p:spTree>
    <p:extLst>
      <p:ext uri="{BB962C8B-B14F-4D97-AF65-F5344CB8AC3E}">
        <p14:creationId xmlns:p14="http://schemas.microsoft.com/office/powerpoint/2010/main" val="1837154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9228D-ACA9-4413-9334-F84EA2836877}"/>
              </a:ext>
            </a:extLst>
          </p:cNvPr>
          <p:cNvSpPr>
            <a:spLocks noGrp="1"/>
          </p:cNvSpPr>
          <p:nvPr>
            <p:ph type="dt" sz="half" idx="10"/>
          </p:nvPr>
        </p:nvSpPr>
        <p:spPr/>
        <p:txBody>
          <a:bodyPr/>
          <a:lstStyle>
            <a:lvl1pPr>
              <a:defRPr/>
            </a:lvl1pPr>
          </a:lstStyle>
          <a:p>
            <a:pPr>
              <a:defRPr/>
            </a:pPr>
            <a:fld id="{5DC315C4-DF9F-4214-8214-C5249E5E3D8B}" type="datetimeFigureOut">
              <a:rPr lang="en-US"/>
              <a:pPr>
                <a:defRPr/>
              </a:pPr>
              <a:t>12/19/2020</a:t>
            </a:fld>
            <a:endParaRPr lang="en-US"/>
          </a:p>
        </p:txBody>
      </p:sp>
      <p:sp>
        <p:nvSpPr>
          <p:cNvPr id="5" name="Footer Placeholder 4">
            <a:extLst>
              <a:ext uri="{FF2B5EF4-FFF2-40B4-BE49-F238E27FC236}">
                <a16:creationId xmlns:a16="http://schemas.microsoft.com/office/drawing/2014/main" id="{703C07CB-2BBE-45C5-94A7-983582564E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03E715-CE36-433A-B84D-199987406299}"/>
              </a:ext>
            </a:extLst>
          </p:cNvPr>
          <p:cNvSpPr>
            <a:spLocks noGrp="1"/>
          </p:cNvSpPr>
          <p:nvPr>
            <p:ph type="sldNum" sz="quarter" idx="12"/>
          </p:nvPr>
        </p:nvSpPr>
        <p:spPr/>
        <p:txBody>
          <a:bodyPr/>
          <a:lstStyle>
            <a:lvl1pPr>
              <a:defRPr/>
            </a:lvl1pPr>
          </a:lstStyle>
          <a:p>
            <a:pPr>
              <a:defRPr/>
            </a:pPr>
            <a:fld id="{0AF99EA6-86E5-4CDC-8338-4A031995C35F}" type="slidenum">
              <a:rPr lang="en-US"/>
              <a:pPr>
                <a:defRPr/>
              </a:pPr>
              <a:t>‹#›</a:t>
            </a:fld>
            <a:endParaRPr lang="en-US"/>
          </a:p>
        </p:txBody>
      </p:sp>
    </p:spTree>
    <p:extLst>
      <p:ext uri="{BB962C8B-B14F-4D97-AF65-F5344CB8AC3E}">
        <p14:creationId xmlns:p14="http://schemas.microsoft.com/office/powerpoint/2010/main" val="4272505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E0981A-D13F-4AE0-B08C-038732486B81}"/>
              </a:ext>
            </a:extLst>
          </p:cNvPr>
          <p:cNvSpPr>
            <a:spLocks noGrp="1"/>
          </p:cNvSpPr>
          <p:nvPr>
            <p:ph type="dt" sz="half" idx="10"/>
          </p:nvPr>
        </p:nvSpPr>
        <p:spPr/>
        <p:txBody>
          <a:bodyPr/>
          <a:lstStyle>
            <a:lvl1pPr>
              <a:defRPr/>
            </a:lvl1pPr>
          </a:lstStyle>
          <a:p>
            <a:pPr>
              <a:defRPr/>
            </a:pPr>
            <a:fld id="{630333FC-261E-4E86-A766-0AB39479088D}" type="datetimeFigureOut">
              <a:rPr lang="en-US"/>
              <a:pPr>
                <a:defRPr/>
              </a:pPr>
              <a:t>12/19/2020</a:t>
            </a:fld>
            <a:endParaRPr lang="en-US"/>
          </a:p>
        </p:txBody>
      </p:sp>
      <p:sp>
        <p:nvSpPr>
          <p:cNvPr id="5" name="Footer Placeholder 4">
            <a:extLst>
              <a:ext uri="{FF2B5EF4-FFF2-40B4-BE49-F238E27FC236}">
                <a16:creationId xmlns:a16="http://schemas.microsoft.com/office/drawing/2014/main" id="{2DADA075-D4E3-4EDD-A6B7-D1C958BCB7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DA89F4-F6E6-4D79-A1FA-0DB93AE6B550}"/>
              </a:ext>
            </a:extLst>
          </p:cNvPr>
          <p:cNvSpPr>
            <a:spLocks noGrp="1"/>
          </p:cNvSpPr>
          <p:nvPr>
            <p:ph type="sldNum" sz="quarter" idx="12"/>
          </p:nvPr>
        </p:nvSpPr>
        <p:spPr/>
        <p:txBody>
          <a:bodyPr/>
          <a:lstStyle>
            <a:lvl1pPr>
              <a:defRPr/>
            </a:lvl1pPr>
          </a:lstStyle>
          <a:p>
            <a:pPr>
              <a:defRPr/>
            </a:pPr>
            <a:fld id="{4F333D6E-F1A8-45F0-AF80-9C1C0948BA93}" type="slidenum">
              <a:rPr lang="en-US"/>
              <a:pPr>
                <a:defRPr/>
              </a:pPr>
              <a:t>‹#›</a:t>
            </a:fld>
            <a:endParaRPr lang="en-US"/>
          </a:p>
        </p:txBody>
      </p:sp>
    </p:spTree>
    <p:extLst>
      <p:ext uri="{BB962C8B-B14F-4D97-AF65-F5344CB8AC3E}">
        <p14:creationId xmlns:p14="http://schemas.microsoft.com/office/powerpoint/2010/main" val="878381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3EED951-0695-4957-8C0A-3127FDC3B130}"/>
              </a:ext>
            </a:extLst>
          </p:cNvPr>
          <p:cNvSpPr>
            <a:spLocks noGrp="1"/>
          </p:cNvSpPr>
          <p:nvPr>
            <p:ph type="dt" sz="half" idx="10"/>
          </p:nvPr>
        </p:nvSpPr>
        <p:spPr/>
        <p:txBody>
          <a:bodyPr/>
          <a:lstStyle>
            <a:lvl1pPr>
              <a:defRPr/>
            </a:lvl1pPr>
          </a:lstStyle>
          <a:p>
            <a:pPr>
              <a:defRPr/>
            </a:pPr>
            <a:fld id="{B7633059-4318-4CF9-AE04-6DA88BC6B072}" type="datetimeFigureOut">
              <a:rPr lang="en-US"/>
              <a:pPr>
                <a:defRPr/>
              </a:pPr>
              <a:t>12/19/2020</a:t>
            </a:fld>
            <a:endParaRPr lang="en-US"/>
          </a:p>
        </p:txBody>
      </p:sp>
      <p:sp>
        <p:nvSpPr>
          <p:cNvPr id="6" name="Footer Placeholder 4">
            <a:extLst>
              <a:ext uri="{FF2B5EF4-FFF2-40B4-BE49-F238E27FC236}">
                <a16:creationId xmlns:a16="http://schemas.microsoft.com/office/drawing/2014/main" id="{14EFA0F0-43FF-4FEA-B4E3-A4AF8275F0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CAE1B2-6429-425B-8BDF-6748AD236EFF}"/>
              </a:ext>
            </a:extLst>
          </p:cNvPr>
          <p:cNvSpPr>
            <a:spLocks noGrp="1"/>
          </p:cNvSpPr>
          <p:nvPr>
            <p:ph type="sldNum" sz="quarter" idx="12"/>
          </p:nvPr>
        </p:nvSpPr>
        <p:spPr/>
        <p:txBody>
          <a:bodyPr/>
          <a:lstStyle>
            <a:lvl1pPr>
              <a:defRPr/>
            </a:lvl1pPr>
          </a:lstStyle>
          <a:p>
            <a:pPr>
              <a:defRPr/>
            </a:pPr>
            <a:fld id="{743DD595-75AD-47A5-A2EE-2D2AA44736EC}" type="slidenum">
              <a:rPr lang="en-US"/>
              <a:pPr>
                <a:defRPr/>
              </a:pPr>
              <a:t>‹#›</a:t>
            </a:fld>
            <a:endParaRPr lang="en-US"/>
          </a:p>
        </p:txBody>
      </p:sp>
    </p:spTree>
    <p:extLst>
      <p:ext uri="{BB962C8B-B14F-4D97-AF65-F5344CB8AC3E}">
        <p14:creationId xmlns:p14="http://schemas.microsoft.com/office/powerpoint/2010/main" val="1542177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2987085-B601-43C4-8A23-058FB90BA5A1}"/>
              </a:ext>
            </a:extLst>
          </p:cNvPr>
          <p:cNvSpPr>
            <a:spLocks noGrp="1"/>
          </p:cNvSpPr>
          <p:nvPr>
            <p:ph type="dt" sz="half" idx="10"/>
          </p:nvPr>
        </p:nvSpPr>
        <p:spPr/>
        <p:txBody>
          <a:bodyPr/>
          <a:lstStyle>
            <a:lvl1pPr>
              <a:defRPr/>
            </a:lvl1pPr>
          </a:lstStyle>
          <a:p>
            <a:pPr>
              <a:defRPr/>
            </a:pPr>
            <a:fld id="{C333F2C4-0ED8-40E6-A3B3-FEFAB4776B99}" type="datetimeFigureOut">
              <a:rPr lang="en-US"/>
              <a:pPr>
                <a:defRPr/>
              </a:pPr>
              <a:t>12/19/2020</a:t>
            </a:fld>
            <a:endParaRPr lang="en-US"/>
          </a:p>
        </p:txBody>
      </p:sp>
      <p:sp>
        <p:nvSpPr>
          <p:cNvPr id="8" name="Footer Placeholder 4">
            <a:extLst>
              <a:ext uri="{FF2B5EF4-FFF2-40B4-BE49-F238E27FC236}">
                <a16:creationId xmlns:a16="http://schemas.microsoft.com/office/drawing/2014/main" id="{C636F51E-FDF4-430E-865C-F651DCEA052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AD8F8DF-E199-47E0-A064-0756AEBB2146}"/>
              </a:ext>
            </a:extLst>
          </p:cNvPr>
          <p:cNvSpPr>
            <a:spLocks noGrp="1"/>
          </p:cNvSpPr>
          <p:nvPr>
            <p:ph type="sldNum" sz="quarter" idx="12"/>
          </p:nvPr>
        </p:nvSpPr>
        <p:spPr/>
        <p:txBody>
          <a:bodyPr/>
          <a:lstStyle>
            <a:lvl1pPr>
              <a:defRPr/>
            </a:lvl1pPr>
          </a:lstStyle>
          <a:p>
            <a:pPr>
              <a:defRPr/>
            </a:pPr>
            <a:fld id="{C8C6F52E-88BD-472F-BF44-44FEFE1D20F9}" type="slidenum">
              <a:rPr lang="en-US"/>
              <a:pPr>
                <a:defRPr/>
              </a:pPr>
              <a:t>‹#›</a:t>
            </a:fld>
            <a:endParaRPr lang="en-US"/>
          </a:p>
        </p:txBody>
      </p:sp>
    </p:spTree>
    <p:extLst>
      <p:ext uri="{BB962C8B-B14F-4D97-AF65-F5344CB8AC3E}">
        <p14:creationId xmlns:p14="http://schemas.microsoft.com/office/powerpoint/2010/main" val="1071918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9C1486B-BC4C-4412-A53D-C4AE35B0E8B0}"/>
              </a:ext>
            </a:extLst>
          </p:cNvPr>
          <p:cNvSpPr>
            <a:spLocks noGrp="1"/>
          </p:cNvSpPr>
          <p:nvPr>
            <p:ph type="dt" sz="half" idx="10"/>
          </p:nvPr>
        </p:nvSpPr>
        <p:spPr/>
        <p:txBody>
          <a:bodyPr/>
          <a:lstStyle>
            <a:lvl1pPr>
              <a:defRPr/>
            </a:lvl1pPr>
          </a:lstStyle>
          <a:p>
            <a:pPr>
              <a:defRPr/>
            </a:pPr>
            <a:fld id="{AC4AFA7E-D7A0-4954-B0A0-DCD937397BB5}" type="datetimeFigureOut">
              <a:rPr lang="en-US"/>
              <a:pPr>
                <a:defRPr/>
              </a:pPr>
              <a:t>12/19/2020</a:t>
            </a:fld>
            <a:endParaRPr lang="en-US"/>
          </a:p>
        </p:txBody>
      </p:sp>
      <p:sp>
        <p:nvSpPr>
          <p:cNvPr id="4" name="Footer Placeholder 4">
            <a:extLst>
              <a:ext uri="{FF2B5EF4-FFF2-40B4-BE49-F238E27FC236}">
                <a16:creationId xmlns:a16="http://schemas.microsoft.com/office/drawing/2014/main" id="{3E56E5A3-1950-4705-B8F3-5E7456627E1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5C4101B-0CE0-45FA-BCB9-0804FE4BE3F5}"/>
              </a:ext>
            </a:extLst>
          </p:cNvPr>
          <p:cNvSpPr>
            <a:spLocks noGrp="1"/>
          </p:cNvSpPr>
          <p:nvPr>
            <p:ph type="sldNum" sz="quarter" idx="12"/>
          </p:nvPr>
        </p:nvSpPr>
        <p:spPr/>
        <p:txBody>
          <a:bodyPr/>
          <a:lstStyle>
            <a:lvl1pPr>
              <a:defRPr/>
            </a:lvl1pPr>
          </a:lstStyle>
          <a:p>
            <a:pPr>
              <a:defRPr/>
            </a:pPr>
            <a:fld id="{8A3A2956-BD5B-4EB4-80DD-47C7B3CD9972}" type="slidenum">
              <a:rPr lang="en-US"/>
              <a:pPr>
                <a:defRPr/>
              </a:pPr>
              <a:t>‹#›</a:t>
            </a:fld>
            <a:endParaRPr lang="en-US"/>
          </a:p>
        </p:txBody>
      </p:sp>
    </p:spTree>
    <p:extLst>
      <p:ext uri="{BB962C8B-B14F-4D97-AF65-F5344CB8AC3E}">
        <p14:creationId xmlns:p14="http://schemas.microsoft.com/office/powerpoint/2010/main" val="2666975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4D896CA-AF2E-4DD1-A6DE-F0258F1A306E}"/>
              </a:ext>
            </a:extLst>
          </p:cNvPr>
          <p:cNvSpPr>
            <a:spLocks noGrp="1"/>
          </p:cNvSpPr>
          <p:nvPr>
            <p:ph type="dt" sz="half" idx="10"/>
          </p:nvPr>
        </p:nvSpPr>
        <p:spPr/>
        <p:txBody>
          <a:bodyPr/>
          <a:lstStyle>
            <a:lvl1pPr>
              <a:defRPr/>
            </a:lvl1pPr>
          </a:lstStyle>
          <a:p>
            <a:pPr>
              <a:defRPr/>
            </a:pPr>
            <a:fld id="{ACCC5027-E042-4FCA-930A-C7EE0A1D9398}" type="datetimeFigureOut">
              <a:rPr lang="en-US"/>
              <a:pPr>
                <a:defRPr/>
              </a:pPr>
              <a:t>12/19/2020</a:t>
            </a:fld>
            <a:endParaRPr lang="en-US"/>
          </a:p>
        </p:txBody>
      </p:sp>
      <p:sp>
        <p:nvSpPr>
          <p:cNvPr id="3" name="Footer Placeholder 4">
            <a:extLst>
              <a:ext uri="{FF2B5EF4-FFF2-40B4-BE49-F238E27FC236}">
                <a16:creationId xmlns:a16="http://schemas.microsoft.com/office/drawing/2014/main" id="{7388BB82-73CE-4A50-B2C8-C803B8FD6B8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8B33A29-E432-4996-9925-30D78406CE30}"/>
              </a:ext>
            </a:extLst>
          </p:cNvPr>
          <p:cNvSpPr>
            <a:spLocks noGrp="1"/>
          </p:cNvSpPr>
          <p:nvPr>
            <p:ph type="sldNum" sz="quarter" idx="12"/>
          </p:nvPr>
        </p:nvSpPr>
        <p:spPr/>
        <p:txBody>
          <a:bodyPr/>
          <a:lstStyle>
            <a:lvl1pPr>
              <a:defRPr/>
            </a:lvl1pPr>
          </a:lstStyle>
          <a:p>
            <a:pPr>
              <a:defRPr/>
            </a:pPr>
            <a:fld id="{D9508CCD-F9B2-4689-B347-A8D2F524556B}" type="slidenum">
              <a:rPr lang="en-US"/>
              <a:pPr>
                <a:defRPr/>
              </a:pPr>
              <a:t>‹#›</a:t>
            </a:fld>
            <a:endParaRPr lang="en-US"/>
          </a:p>
        </p:txBody>
      </p:sp>
    </p:spTree>
    <p:extLst>
      <p:ext uri="{BB962C8B-B14F-4D97-AF65-F5344CB8AC3E}">
        <p14:creationId xmlns:p14="http://schemas.microsoft.com/office/powerpoint/2010/main" val="243868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8FB463-657A-46F5-83B9-016251B321F2}"/>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9CC9A25-999A-4467-8AA9-150D5E3020BB}" type="datetimeFigureOut">
              <a:rPr lang="en-US"/>
              <a:pPr>
                <a:defRPr/>
              </a:pPr>
              <a:t>12/19/2020</a:t>
            </a:fld>
            <a:endParaRPr lang="en-US"/>
          </a:p>
        </p:txBody>
      </p:sp>
      <p:sp>
        <p:nvSpPr>
          <p:cNvPr id="5" name="Footer Placeholder 4">
            <a:extLst>
              <a:ext uri="{FF2B5EF4-FFF2-40B4-BE49-F238E27FC236}">
                <a16:creationId xmlns:a16="http://schemas.microsoft.com/office/drawing/2014/main" id="{55167AED-929D-4F56-8E8F-E88FAB8DD567}"/>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B305D769-8706-48D9-A684-7615ADCDE33C}"/>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9215A97-1127-4300-990E-1F6D6CF5335E}" type="slidenum">
              <a:rPr lang="en-US"/>
              <a:pPr>
                <a:defRPr/>
              </a:pPr>
              <a:t>‹#›</a:t>
            </a:fld>
            <a:endParaRPr lang="en-US"/>
          </a:p>
        </p:txBody>
      </p:sp>
    </p:spTree>
    <p:extLst>
      <p:ext uri="{BB962C8B-B14F-4D97-AF65-F5344CB8AC3E}">
        <p14:creationId xmlns:p14="http://schemas.microsoft.com/office/powerpoint/2010/main" val="156191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33D920-5A4C-4B1A-BBB5-55291C3C5CA9}"/>
              </a:ext>
            </a:extLst>
          </p:cNvPr>
          <p:cNvSpPr>
            <a:spLocks noGrp="1"/>
          </p:cNvSpPr>
          <p:nvPr>
            <p:ph type="dt" sz="half" idx="10"/>
          </p:nvPr>
        </p:nvSpPr>
        <p:spPr/>
        <p:txBody>
          <a:bodyPr/>
          <a:lstStyle>
            <a:lvl1pPr>
              <a:defRPr/>
            </a:lvl1pPr>
          </a:lstStyle>
          <a:p>
            <a:pPr>
              <a:defRPr/>
            </a:pPr>
            <a:fld id="{23B69E6B-F9B0-438B-8D52-1B61813E6D50}" type="datetimeFigureOut">
              <a:rPr lang="en-US"/>
              <a:pPr>
                <a:defRPr/>
              </a:pPr>
              <a:t>12/19/2020</a:t>
            </a:fld>
            <a:endParaRPr lang="en-US"/>
          </a:p>
        </p:txBody>
      </p:sp>
      <p:sp>
        <p:nvSpPr>
          <p:cNvPr id="6" name="Footer Placeholder 4">
            <a:extLst>
              <a:ext uri="{FF2B5EF4-FFF2-40B4-BE49-F238E27FC236}">
                <a16:creationId xmlns:a16="http://schemas.microsoft.com/office/drawing/2014/main" id="{22AB6B4D-056B-49DA-B6D3-A9AE9219C9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BCE3FC-A10C-4FE9-B0D4-86919C37FC18}"/>
              </a:ext>
            </a:extLst>
          </p:cNvPr>
          <p:cNvSpPr>
            <a:spLocks noGrp="1"/>
          </p:cNvSpPr>
          <p:nvPr>
            <p:ph type="sldNum" sz="quarter" idx="12"/>
          </p:nvPr>
        </p:nvSpPr>
        <p:spPr/>
        <p:txBody>
          <a:bodyPr/>
          <a:lstStyle>
            <a:lvl1pPr>
              <a:defRPr/>
            </a:lvl1pPr>
          </a:lstStyle>
          <a:p>
            <a:pPr>
              <a:defRPr/>
            </a:pPr>
            <a:fld id="{9781182E-CB3D-410F-A799-B498C4AA87D6}" type="slidenum">
              <a:rPr lang="en-US"/>
              <a:pPr>
                <a:defRPr/>
              </a:pPr>
              <a:t>‹#›</a:t>
            </a:fld>
            <a:endParaRPr lang="en-US"/>
          </a:p>
        </p:txBody>
      </p:sp>
    </p:spTree>
    <p:extLst>
      <p:ext uri="{BB962C8B-B14F-4D97-AF65-F5344CB8AC3E}">
        <p14:creationId xmlns:p14="http://schemas.microsoft.com/office/powerpoint/2010/main" val="3291641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A701E25-EDAB-4885-8590-E863EAE1BB0C}"/>
              </a:ext>
            </a:extLst>
          </p:cNvPr>
          <p:cNvSpPr>
            <a:spLocks noGrp="1"/>
          </p:cNvSpPr>
          <p:nvPr>
            <p:ph type="dt" sz="half" idx="10"/>
          </p:nvPr>
        </p:nvSpPr>
        <p:spPr/>
        <p:txBody>
          <a:bodyPr/>
          <a:lstStyle>
            <a:lvl1pPr>
              <a:defRPr/>
            </a:lvl1pPr>
          </a:lstStyle>
          <a:p>
            <a:pPr>
              <a:defRPr/>
            </a:pPr>
            <a:fld id="{B8EB1CA5-F59F-4FFA-9A86-A7E7F030E932}" type="datetimeFigureOut">
              <a:rPr lang="en-US"/>
              <a:pPr>
                <a:defRPr/>
              </a:pPr>
              <a:t>12/19/2020</a:t>
            </a:fld>
            <a:endParaRPr lang="en-US"/>
          </a:p>
        </p:txBody>
      </p:sp>
      <p:sp>
        <p:nvSpPr>
          <p:cNvPr id="6" name="Footer Placeholder 4">
            <a:extLst>
              <a:ext uri="{FF2B5EF4-FFF2-40B4-BE49-F238E27FC236}">
                <a16:creationId xmlns:a16="http://schemas.microsoft.com/office/drawing/2014/main" id="{17AC7E35-6ABE-4F11-8875-B4717896FD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C4E52B-B81F-464D-9C98-70D4AD934E76}"/>
              </a:ext>
            </a:extLst>
          </p:cNvPr>
          <p:cNvSpPr>
            <a:spLocks noGrp="1"/>
          </p:cNvSpPr>
          <p:nvPr>
            <p:ph type="sldNum" sz="quarter" idx="12"/>
          </p:nvPr>
        </p:nvSpPr>
        <p:spPr/>
        <p:txBody>
          <a:bodyPr/>
          <a:lstStyle>
            <a:lvl1pPr>
              <a:defRPr/>
            </a:lvl1pPr>
          </a:lstStyle>
          <a:p>
            <a:pPr>
              <a:defRPr/>
            </a:pPr>
            <a:fld id="{C4DEF7DA-8E53-4F8C-B564-D1CBD2683A59}" type="slidenum">
              <a:rPr lang="en-US"/>
              <a:pPr>
                <a:defRPr/>
              </a:pPr>
              <a:t>‹#›</a:t>
            </a:fld>
            <a:endParaRPr lang="en-US"/>
          </a:p>
        </p:txBody>
      </p:sp>
    </p:spTree>
    <p:extLst>
      <p:ext uri="{BB962C8B-B14F-4D97-AF65-F5344CB8AC3E}">
        <p14:creationId xmlns:p14="http://schemas.microsoft.com/office/powerpoint/2010/main" val="1173000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77273-77AA-4FB0-B397-3C34E25264C3}"/>
              </a:ext>
            </a:extLst>
          </p:cNvPr>
          <p:cNvSpPr>
            <a:spLocks noGrp="1"/>
          </p:cNvSpPr>
          <p:nvPr>
            <p:ph type="dt" sz="half" idx="10"/>
          </p:nvPr>
        </p:nvSpPr>
        <p:spPr/>
        <p:txBody>
          <a:bodyPr/>
          <a:lstStyle>
            <a:lvl1pPr>
              <a:defRPr/>
            </a:lvl1pPr>
          </a:lstStyle>
          <a:p>
            <a:pPr>
              <a:defRPr/>
            </a:pPr>
            <a:fld id="{E1D21ED0-3E20-4FC4-9A94-542C31343442}" type="datetimeFigureOut">
              <a:rPr lang="en-US"/>
              <a:pPr>
                <a:defRPr/>
              </a:pPr>
              <a:t>12/19/2020</a:t>
            </a:fld>
            <a:endParaRPr lang="en-US"/>
          </a:p>
        </p:txBody>
      </p:sp>
      <p:sp>
        <p:nvSpPr>
          <p:cNvPr id="5" name="Footer Placeholder 4">
            <a:extLst>
              <a:ext uri="{FF2B5EF4-FFF2-40B4-BE49-F238E27FC236}">
                <a16:creationId xmlns:a16="http://schemas.microsoft.com/office/drawing/2014/main" id="{B821CCD1-2D4F-4DE0-8E26-37457C22D1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8D58B1-DB69-4DC8-A72C-A79A69479D54}"/>
              </a:ext>
            </a:extLst>
          </p:cNvPr>
          <p:cNvSpPr>
            <a:spLocks noGrp="1"/>
          </p:cNvSpPr>
          <p:nvPr>
            <p:ph type="sldNum" sz="quarter" idx="12"/>
          </p:nvPr>
        </p:nvSpPr>
        <p:spPr/>
        <p:txBody>
          <a:bodyPr/>
          <a:lstStyle>
            <a:lvl1pPr>
              <a:defRPr/>
            </a:lvl1pPr>
          </a:lstStyle>
          <a:p>
            <a:pPr>
              <a:defRPr/>
            </a:pPr>
            <a:fld id="{AA8D1672-F7EA-468F-B319-5B27597DCFEC}" type="slidenum">
              <a:rPr lang="en-US"/>
              <a:pPr>
                <a:defRPr/>
              </a:pPr>
              <a:t>‹#›</a:t>
            </a:fld>
            <a:endParaRPr lang="en-US"/>
          </a:p>
        </p:txBody>
      </p:sp>
    </p:spTree>
    <p:extLst>
      <p:ext uri="{BB962C8B-B14F-4D97-AF65-F5344CB8AC3E}">
        <p14:creationId xmlns:p14="http://schemas.microsoft.com/office/powerpoint/2010/main" val="382639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79393-D32D-4253-84F9-C7617F9EA403}"/>
              </a:ext>
            </a:extLst>
          </p:cNvPr>
          <p:cNvSpPr>
            <a:spLocks noGrp="1"/>
          </p:cNvSpPr>
          <p:nvPr>
            <p:ph type="dt" sz="half" idx="10"/>
          </p:nvPr>
        </p:nvSpPr>
        <p:spPr/>
        <p:txBody>
          <a:bodyPr/>
          <a:lstStyle>
            <a:lvl1pPr>
              <a:defRPr/>
            </a:lvl1pPr>
          </a:lstStyle>
          <a:p>
            <a:pPr>
              <a:defRPr/>
            </a:pPr>
            <a:fld id="{BDC3CF84-07A0-46EB-84B7-5A5F6C105317}" type="datetimeFigureOut">
              <a:rPr lang="en-US"/>
              <a:pPr>
                <a:defRPr/>
              </a:pPr>
              <a:t>12/19/2020</a:t>
            </a:fld>
            <a:endParaRPr lang="en-US"/>
          </a:p>
        </p:txBody>
      </p:sp>
      <p:sp>
        <p:nvSpPr>
          <p:cNvPr id="5" name="Footer Placeholder 4">
            <a:extLst>
              <a:ext uri="{FF2B5EF4-FFF2-40B4-BE49-F238E27FC236}">
                <a16:creationId xmlns:a16="http://schemas.microsoft.com/office/drawing/2014/main" id="{EE6DF53B-8656-4987-9911-2451DADBB7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1D9A33-E430-4076-A7AC-D4BA86BA2512}"/>
              </a:ext>
            </a:extLst>
          </p:cNvPr>
          <p:cNvSpPr>
            <a:spLocks noGrp="1"/>
          </p:cNvSpPr>
          <p:nvPr>
            <p:ph type="sldNum" sz="quarter" idx="12"/>
          </p:nvPr>
        </p:nvSpPr>
        <p:spPr/>
        <p:txBody>
          <a:bodyPr/>
          <a:lstStyle>
            <a:lvl1pPr>
              <a:defRPr/>
            </a:lvl1pPr>
          </a:lstStyle>
          <a:p>
            <a:pPr>
              <a:defRPr/>
            </a:pPr>
            <a:fld id="{8D1143BF-240E-459F-85A4-1B22B3EFDC6E}" type="slidenum">
              <a:rPr lang="en-US"/>
              <a:pPr>
                <a:defRPr/>
              </a:pPr>
              <a:t>‹#›</a:t>
            </a:fld>
            <a:endParaRPr lang="en-US"/>
          </a:p>
        </p:txBody>
      </p:sp>
    </p:spTree>
    <p:extLst>
      <p:ext uri="{BB962C8B-B14F-4D97-AF65-F5344CB8AC3E}">
        <p14:creationId xmlns:p14="http://schemas.microsoft.com/office/powerpoint/2010/main" val="297565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1FB256-66C1-40E9-AAFA-AF9CE4A1649D}"/>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3C55EC2A-AAA8-459F-AC99-12E8EB9C18CA}" type="datetimeFigureOut">
              <a:rPr lang="en-US"/>
              <a:pPr>
                <a:defRPr/>
              </a:pPr>
              <a:t>12/19/2020</a:t>
            </a:fld>
            <a:endParaRPr lang="en-US"/>
          </a:p>
        </p:txBody>
      </p:sp>
      <p:sp>
        <p:nvSpPr>
          <p:cNvPr id="6" name="Footer Placeholder 5">
            <a:extLst>
              <a:ext uri="{FF2B5EF4-FFF2-40B4-BE49-F238E27FC236}">
                <a16:creationId xmlns:a16="http://schemas.microsoft.com/office/drawing/2014/main" id="{528086A9-46B2-451D-B7D4-6F363B0CEA4D}"/>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41730FF7-1BB5-4915-859D-CE30B2551395}"/>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5197075-0C2E-44EE-B637-F432347AEFA7}" type="slidenum">
              <a:rPr lang="en-US"/>
              <a:pPr>
                <a:defRPr/>
              </a:pPr>
              <a:t>‹#›</a:t>
            </a:fld>
            <a:endParaRPr lang="en-US"/>
          </a:p>
        </p:txBody>
      </p:sp>
    </p:spTree>
    <p:extLst>
      <p:ext uri="{BB962C8B-B14F-4D97-AF65-F5344CB8AC3E}">
        <p14:creationId xmlns:p14="http://schemas.microsoft.com/office/powerpoint/2010/main" val="93349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B55023-E781-421C-AE78-F2566C549709}"/>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20C1B36-F27F-4392-9594-3550C75D5E41}" type="datetimeFigureOut">
              <a:rPr lang="en-US"/>
              <a:pPr>
                <a:defRPr/>
              </a:pPr>
              <a:t>12/19/2020</a:t>
            </a:fld>
            <a:endParaRPr lang="en-US"/>
          </a:p>
        </p:txBody>
      </p:sp>
      <p:sp>
        <p:nvSpPr>
          <p:cNvPr id="8" name="Footer Placeholder 7">
            <a:extLst>
              <a:ext uri="{FF2B5EF4-FFF2-40B4-BE49-F238E27FC236}">
                <a16:creationId xmlns:a16="http://schemas.microsoft.com/office/drawing/2014/main" id="{69F03CAB-B06A-45CC-A9AA-3F6D96D39618}"/>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a:extLst>
              <a:ext uri="{FF2B5EF4-FFF2-40B4-BE49-F238E27FC236}">
                <a16:creationId xmlns:a16="http://schemas.microsoft.com/office/drawing/2014/main" id="{1AED3E2F-1F3E-43A1-80AE-0E100A27F967}"/>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C91ECA2-BC7A-4BB4-BA90-DFADAD1069BA}" type="slidenum">
              <a:rPr lang="en-US"/>
              <a:pPr>
                <a:defRPr/>
              </a:pPr>
              <a:t>‹#›</a:t>
            </a:fld>
            <a:endParaRPr lang="en-US"/>
          </a:p>
        </p:txBody>
      </p:sp>
    </p:spTree>
    <p:extLst>
      <p:ext uri="{BB962C8B-B14F-4D97-AF65-F5344CB8AC3E}">
        <p14:creationId xmlns:p14="http://schemas.microsoft.com/office/powerpoint/2010/main" val="272226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9F5E06-8807-4811-8F03-5D03632C1242}"/>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867E731-6881-49A1-8A78-451E9F7A5D64}" type="datetimeFigureOut">
              <a:rPr lang="en-US"/>
              <a:pPr>
                <a:defRPr/>
              </a:pPr>
              <a:t>12/19/2020</a:t>
            </a:fld>
            <a:endParaRPr lang="en-US"/>
          </a:p>
        </p:txBody>
      </p:sp>
      <p:sp>
        <p:nvSpPr>
          <p:cNvPr id="4" name="Footer Placeholder 3">
            <a:extLst>
              <a:ext uri="{FF2B5EF4-FFF2-40B4-BE49-F238E27FC236}">
                <a16:creationId xmlns:a16="http://schemas.microsoft.com/office/drawing/2014/main" id="{6697FA08-EFD7-4923-AE0A-F4F259FB641F}"/>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a:extLst>
              <a:ext uri="{FF2B5EF4-FFF2-40B4-BE49-F238E27FC236}">
                <a16:creationId xmlns:a16="http://schemas.microsoft.com/office/drawing/2014/main" id="{DED3F91D-B787-45A5-8E3B-9CFC925CCF7F}"/>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0A3B040-69A7-466D-ACDC-F6B429D96D01}" type="slidenum">
              <a:rPr lang="en-US"/>
              <a:pPr>
                <a:defRPr/>
              </a:pPr>
              <a:t>‹#›</a:t>
            </a:fld>
            <a:endParaRPr lang="en-US"/>
          </a:p>
        </p:txBody>
      </p:sp>
    </p:spTree>
    <p:extLst>
      <p:ext uri="{BB962C8B-B14F-4D97-AF65-F5344CB8AC3E}">
        <p14:creationId xmlns:p14="http://schemas.microsoft.com/office/powerpoint/2010/main" val="147832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7726D-1254-4B8E-A947-0799E20CB339}"/>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7051488-E5C0-4AA0-844C-763FC165F3A8}" type="datetimeFigureOut">
              <a:rPr lang="en-US"/>
              <a:pPr>
                <a:defRPr/>
              </a:pPr>
              <a:t>12/19/2020</a:t>
            </a:fld>
            <a:endParaRPr lang="en-US"/>
          </a:p>
        </p:txBody>
      </p:sp>
      <p:sp>
        <p:nvSpPr>
          <p:cNvPr id="3" name="Footer Placeholder 2">
            <a:extLst>
              <a:ext uri="{FF2B5EF4-FFF2-40B4-BE49-F238E27FC236}">
                <a16:creationId xmlns:a16="http://schemas.microsoft.com/office/drawing/2014/main" id="{D54DBCA9-12BC-4650-82EC-844B04436A41}"/>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a:extLst>
              <a:ext uri="{FF2B5EF4-FFF2-40B4-BE49-F238E27FC236}">
                <a16:creationId xmlns:a16="http://schemas.microsoft.com/office/drawing/2014/main" id="{ADDC4417-409A-4EFF-86A0-B85D7A833EC2}"/>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02EAF54-60E1-443F-9C08-5FE776840399}" type="slidenum">
              <a:rPr lang="en-US"/>
              <a:pPr>
                <a:defRPr/>
              </a:pPr>
              <a:t>‹#›</a:t>
            </a:fld>
            <a:endParaRPr lang="en-US"/>
          </a:p>
        </p:txBody>
      </p:sp>
    </p:spTree>
    <p:extLst>
      <p:ext uri="{BB962C8B-B14F-4D97-AF65-F5344CB8AC3E}">
        <p14:creationId xmlns:p14="http://schemas.microsoft.com/office/powerpoint/2010/main" val="355048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F2603EB-A6A5-4C46-BE85-35845F9004E6}"/>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4A0E9F4-1780-434D-912D-6A2FAB7B6E83}" type="datetimeFigureOut">
              <a:rPr lang="en-US"/>
              <a:pPr>
                <a:defRPr/>
              </a:pPr>
              <a:t>12/19/2020</a:t>
            </a:fld>
            <a:endParaRPr lang="en-US"/>
          </a:p>
        </p:txBody>
      </p:sp>
      <p:sp>
        <p:nvSpPr>
          <p:cNvPr id="6" name="Footer Placeholder 5">
            <a:extLst>
              <a:ext uri="{FF2B5EF4-FFF2-40B4-BE49-F238E27FC236}">
                <a16:creationId xmlns:a16="http://schemas.microsoft.com/office/drawing/2014/main" id="{2FE6195D-F10B-46E1-9826-1C86CDC67F54}"/>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8AD2A448-C706-4588-93E5-F2FF82EB989D}"/>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1C58403-6E45-4C04-B35A-F94B5005B4F4}" type="slidenum">
              <a:rPr lang="en-US"/>
              <a:pPr>
                <a:defRPr/>
              </a:pPr>
              <a:t>‹#›</a:t>
            </a:fld>
            <a:endParaRPr lang="en-US"/>
          </a:p>
        </p:txBody>
      </p:sp>
    </p:spTree>
    <p:extLst>
      <p:ext uri="{BB962C8B-B14F-4D97-AF65-F5344CB8AC3E}">
        <p14:creationId xmlns:p14="http://schemas.microsoft.com/office/powerpoint/2010/main" val="382409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195CDE1-0425-4B12-9199-D8CA05284F6A}"/>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50D5306-6DF5-4659-A02D-FB272ED3BC7D}" type="datetimeFigureOut">
              <a:rPr lang="en-US"/>
              <a:pPr>
                <a:defRPr/>
              </a:pPr>
              <a:t>12/19/2020</a:t>
            </a:fld>
            <a:endParaRPr lang="en-US"/>
          </a:p>
        </p:txBody>
      </p:sp>
      <p:sp>
        <p:nvSpPr>
          <p:cNvPr id="6" name="Footer Placeholder 5">
            <a:extLst>
              <a:ext uri="{FF2B5EF4-FFF2-40B4-BE49-F238E27FC236}">
                <a16:creationId xmlns:a16="http://schemas.microsoft.com/office/drawing/2014/main" id="{6AAFB8E9-3764-4932-984F-2B7BA9F6C067}"/>
              </a:ext>
            </a:extLst>
          </p:cNvPr>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a:extLst>
              <a:ext uri="{FF2B5EF4-FFF2-40B4-BE49-F238E27FC236}">
                <a16:creationId xmlns:a16="http://schemas.microsoft.com/office/drawing/2014/main" id="{CBA7AD37-814B-4305-8DD4-37916B9F4404}"/>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417A4AB-80B0-4947-AE0B-9FB27D287197}" type="slidenum">
              <a:rPr lang="en-US"/>
              <a:pPr>
                <a:defRPr/>
              </a:pPr>
              <a:t>‹#›</a:t>
            </a:fld>
            <a:endParaRPr lang="en-US"/>
          </a:p>
        </p:txBody>
      </p:sp>
    </p:spTree>
    <p:extLst>
      <p:ext uri="{BB962C8B-B14F-4D97-AF65-F5344CB8AC3E}">
        <p14:creationId xmlns:p14="http://schemas.microsoft.com/office/powerpoint/2010/main" val="636752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77AC0ED9-7AEA-4C1F-8DAC-AA98FEF3C3F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ucop_cni_white_logo.eps">
            <a:extLst>
              <a:ext uri="{FF2B5EF4-FFF2-40B4-BE49-F238E27FC236}">
                <a16:creationId xmlns:a16="http://schemas.microsoft.com/office/drawing/2014/main" id="{34B71E1E-A612-4A07-8267-6EE08CE68F6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49263" y="5032375"/>
            <a:ext cx="40687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21A1770A-35B4-4906-ACAE-3432C91EF2B6}"/>
              </a:ext>
            </a:extLst>
          </p:cNvPr>
          <p:cNvCxnSpPr/>
          <p:nvPr userDrawn="1"/>
        </p:nvCxnSpPr>
        <p:spPr>
          <a:xfrm>
            <a:off x="449263" y="5937250"/>
            <a:ext cx="823118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
            <a:extLst>
              <a:ext uri="{FF2B5EF4-FFF2-40B4-BE49-F238E27FC236}">
                <a16:creationId xmlns:a16="http://schemas.microsoft.com/office/drawing/2014/main" id="{8F4567F9-A91C-44C8-BD28-D39BE50D8FE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ucop_cni_word_logo.eps">
            <a:extLst>
              <a:ext uri="{FF2B5EF4-FFF2-40B4-BE49-F238E27FC236}">
                <a16:creationId xmlns:a16="http://schemas.microsoft.com/office/drawing/2014/main" id="{8DB4D4F5-D69A-43B2-87BC-B664EFBEAA5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49263" y="6048375"/>
            <a:ext cx="19113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1ACD9F21-04E9-431F-A469-ED59A312CD05}"/>
              </a:ext>
            </a:extLst>
          </p:cNvPr>
          <p:cNvCxnSpPr/>
          <p:nvPr userDrawn="1"/>
        </p:nvCxnSpPr>
        <p:spPr>
          <a:xfrm>
            <a:off x="449263" y="5943600"/>
            <a:ext cx="8231187" cy="0"/>
          </a:xfrm>
          <a:prstGeom prst="line">
            <a:avLst/>
          </a:prstGeom>
          <a:ln w="12700" cmpd="sng">
            <a:solidFill>
              <a:srgbClr val="00A1DF"/>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A47325C9-C90A-4AF5-B103-B9B6FB7CE5B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AD80D374-274A-46D7-BEC1-FBCD7CA84DD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79DAE6C-20EE-4143-9DB1-F26895D3EA3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6F1FDE1-4D28-4872-A760-0DAFC2B08011}" type="datetimeFigureOut">
              <a:rPr lang="en-US"/>
              <a:pPr>
                <a:defRPr/>
              </a:pPr>
              <a:t>12/19/2020</a:t>
            </a:fld>
            <a:endParaRPr lang="en-US"/>
          </a:p>
        </p:txBody>
      </p:sp>
      <p:sp>
        <p:nvSpPr>
          <p:cNvPr id="5" name="Footer Placeholder 4">
            <a:extLst>
              <a:ext uri="{FF2B5EF4-FFF2-40B4-BE49-F238E27FC236}">
                <a16:creationId xmlns:a16="http://schemas.microsoft.com/office/drawing/2014/main" id="{CD056888-AE0E-42FD-913F-F23F6EFD3DF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CEB611F-132A-47CA-BE87-049011DD41AB}"/>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0A4FDC8-FDDC-48EF-AD03-5584AC8900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tiff"/><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tiff"/><Relationship Id="rId2" Type="http://schemas.openxmlformats.org/officeDocument/2006/relationships/notesSlide" Target="../notesSlides/notesSlide18.xml"/><Relationship Id="rId16" Type="http://schemas.openxmlformats.org/officeDocument/2006/relationships/image" Target="../media/image29.png"/><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image" Target="../media/image24.tiff"/><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DECAFC-799D-457B-B569-81540999C7AA}"/>
              </a:ext>
            </a:extLst>
          </p:cNvPr>
          <p:cNvSpPr txBox="1"/>
          <p:nvPr/>
        </p:nvSpPr>
        <p:spPr>
          <a:xfrm>
            <a:off x="185738" y="282575"/>
            <a:ext cx="8772525" cy="1492250"/>
          </a:xfrm>
          <a:prstGeom prst="rect">
            <a:avLst/>
          </a:prstGeom>
          <a:noFill/>
        </p:spPr>
        <p:txBody>
          <a:bodyPr lIns="0" tIns="0">
            <a:spAutoFit/>
          </a:bodyPr>
          <a:lstStyle/>
          <a:p>
            <a:pPr algn="ctr" eaLnBrk="1" fontAlgn="auto" hangingPunct="1">
              <a:spcBef>
                <a:spcPts val="0"/>
              </a:spcBef>
              <a:spcAft>
                <a:spcPts val="0"/>
              </a:spcAft>
              <a:defRPr/>
            </a:pPr>
            <a:r>
              <a:rPr lang="en-US" sz="4700" b="1" dirty="0">
                <a:solidFill>
                  <a:srgbClr val="00A1DF"/>
                </a:solidFill>
                <a:latin typeface="+mj-lt"/>
                <a:ea typeface="+mn-lt"/>
                <a:cs typeface="+mn-lt"/>
              </a:rPr>
              <a:t>The UC </a:t>
            </a:r>
          </a:p>
          <a:p>
            <a:pPr algn="ctr" eaLnBrk="1" fontAlgn="auto" hangingPunct="1">
              <a:spcBef>
                <a:spcPts val="0"/>
              </a:spcBef>
              <a:spcAft>
                <a:spcPts val="0"/>
              </a:spcAft>
              <a:defRPr/>
            </a:pPr>
            <a:r>
              <a:rPr lang="en-US" sz="4700" b="1" dirty="0">
                <a:solidFill>
                  <a:srgbClr val="00A1DF"/>
                </a:solidFill>
                <a:latin typeface="+mj-lt"/>
                <a:ea typeface="+mn-lt"/>
                <a:cs typeface="+mn-lt"/>
              </a:rPr>
              <a:t>Carbon</a:t>
            </a:r>
            <a:r>
              <a:rPr lang="en-US" sz="4700" b="1" dirty="0">
                <a:solidFill>
                  <a:srgbClr val="00A1DF"/>
                </a:solidFill>
                <a:latin typeface="+mj-lt"/>
                <a:ea typeface="+mj-lt"/>
                <a:cs typeface="+mj-lt"/>
              </a:rPr>
              <a:t> Neutrality Initiative</a:t>
            </a:r>
            <a:endParaRPr lang="en-US" sz="4700" dirty="0">
              <a:latin typeface="+mj-lt"/>
              <a:ea typeface="+mj-lt"/>
              <a:cs typeface="+mj-lt"/>
            </a:endParaRPr>
          </a:p>
        </p:txBody>
      </p:sp>
      <p:cxnSp>
        <p:nvCxnSpPr>
          <p:cNvPr id="2" name="Straight Arrow Connector 1">
            <a:extLst>
              <a:ext uri="{FF2B5EF4-FFF2-40B4-BE49-F238E27FC236}">
                <a16:creationId xmlns:a16="http://schemas.microsoft.com/office/drawing/2014/main" id="{D51D8F7A-145E-444F-BAF1-22E39BAB1D25}"/>
              </a:ext>
            </a:extLst>
          </p:cNvPr>
          <p:cNvCxnSpPr/>
          <p:nvPr/>
        </p:nvCxnSpPr>
        <p:spPr>
          <a:xfrm flipV="1">
            <a:off x="331788" y="1922463"/>
            <a:ext cx="8343900" cy="12700"/>
          </a:xfrm>
          <a:prstGeom prst="straightConnector1">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8676" name="Picture 5" descr="A close up of a logo&#10;&#10;Description generated with very high confidence">
            <a:extLst>
              <a:ext uri="{FF2B5EF4-FFF2-40B4-BE49-F238E27FC236}">
                <a16:creationId xmlns:a16="http://schemas.microsoft.com/office/drawing/2014/main" id="{CC22D629-CB12-4E0B-87F6-76DEDC722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6189663"/>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A person standing next to a bicycle&#10;&#10;Description generated with very high confidence">
            <a:extLst>
              <a:ext uri="{FF2B5EF4-FFF2-40B4-BE49-F238E27FC236}">
                <a16:creationId xmlns:a16="http://schemas.microsoft.com/office/drawing/2014/main" id="{F1B4B257-DDD8-4DAF-BA52-F6A66E142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288" y="2006600"/>
            <a:ext cx="5929312"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7">
            <a:extLst>
              <a:ext uri="{FF2B5EF4-FFF2-40B4-BE49-F238E27FC236}">
                <a16:creationId xmlns:a16="http://schemas.microsoft.com/office/drawing/2014/main" id="{BFEA5D74-6DE2-4AD3-B924-74BC9F1DAD1C}"/>
              </a:ext>
            </a:extLst>
          </p:cNvPr>
          <p:cNvSpPr txBox="1">
            <a:spLocks noChangeArrowheads="1"/>
          </p:cNvSpPr>
          <p:nvPr/>
        </p:nvSpPr>
        <p:spPr bwMode="auto">
          <a:xfrm>
            <a:off x="749300" y="2060575"/>
            <a:ext cx="80264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5400" b="1">
                <a:solidFill>
                  <a:srgbClr val="00A1DF"/>
                </a:solidFill>
              </a:rPr>
              <a:t>What is the Carbon Neutrality Initiative?</a:t>
            </a:r>
            <a:endParaRPr lang="en-US" altLang="en-US" sz="5400">
              <a:cs typeface="Calibri" panose="020F0502020204030204" pitchFamily="34" charset="0"/>
            </a:endParaRPr>
          </a:p>
        </p:txBody>
      </p:sp>
      <p:sp>
        <p:nvSpPr>
          <p:cNvPr id="3" name="Rectangle 2">
            <a:extLst>
              <a:ext uri="{FF2B5EF4-FFF2-40B4-BE49-F238E27FC236}">
                <a16:creationId xmlns:a16="http://schemas.microsoft.com/office/drawing/2014/main" id="{9BC50FA7-8E06-4175-AAA6-424D3341B87D}"/>
              </a:ext>
            </a:extLst>
          </p:cNvPr>
          <p:cNvSpPr/>
          <p:nvPr/>
        </p:nvSpPr>
        <p:spPr>
          <a:xfrm>
            <a:off x="382588" y="5984875"/>
            <a:ext cx="202565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67513F-DE61-40D6-A2C5-5646E3F14D2D}"/>
              </a:ext>
            </a:extLst>
          </p:cNvPr>
          <p:cNvSpPr txBox="1"/>
          <p:nvPr/>
        </p:nvSpPr>
        <p:spPr>
          <a:xfrm>
            <a:off x="884238" y="1260475"/>
            <a:ext cx="7354887" cy="2743200"/>
          </a:xfrm>
          <a:prstGeom prst="rect">
            <a:avLst/>
          </a:prstGeom>
          <a:noFill/>
        </p:spPr>
        <p:txBody>
          <a:bodyPr lIns="0" t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lnSpc>
                <a:spcPts val="1600"/>
              </a:lnSpc>
              <a:spcBef>
                <a:spcPts val="0"/>
              </a:spcBef>
              <a:spcAft>
                <a:spcPts val="600"/>
              </a:spcAft>
              <a:buSzPct val="100000"/>
              <a:defRPr/>
            </a:pPr>
            <a:endParaRPr lang="en-US" sz="2000" b="1" dirty="0">
              <a:solidFill>
                <a:srgbClr val="5F6062"/>
              </a:solidFill>
              <a:ea typeface="+mn-lt"/>
              <a:cs typeface="+mn-lt"/>
            </a:endParaRPr>
          </a:p>
          <a:p>
            <a:pPr algn="ctr" fontAlgn="auto">
              <a:lnSpc>
                <a:spcPts val="1600"/>
              </a:lnSpc>
              <a:spcBef>
                <a:spcPts val="0"/>
              </a:spcBef>
              <a:spcAft>
                <a:spcPts val="1800"/>
              </a:spcAft>
              <a:buSzPct val="100000"/>
              <a:defRPr/>
            </a:pPr>
            <a:r>
              <a:rPr lang="en-US" sz="2800" b="1" dirty="0">
                <a:solidFill>
                  <a:srgbClr val="5F6062"/>
                </a:solidFill>
                <a:cs typeface="Calibri"/>
              </a:rPr>
              <a:t>What's the Goal? </a:t>
            </a:r>
            <a:endParaRPr lang="en-US" dirty="0">
              <a:solidFill>
                <a:srgbClr val="5F6062"/>
              </a:solidFill>
              <a:cs typeface="Calibri"/>
            </a:endParaRPr>
          </a:p>
          <a:p>
            <a:pPr algn="ctr" fontAlgn="auto">
              <a:lnSpc>
                <a:spcPts val="1600"/>
              </a:lnSpc>
              <a:spcBef>
                <a:spcPts val="0"/>
              </a:spcBef>
              <a:spcAft>
                <a:spcPts val="1300"/>
              </a:spcAft>
              <a:defRPr/>
            </a:pPr>
            <a:r>
              <a:rPr lang="en-US" sz="2400" dirty="0">
                <a:solidFill>
                  <a:srgbClr val="5F6062"/>
                </a:solidFill>
                <a:cs typeface="Calibri"/>
              </a:rPr>
              <a:t>Carbon Neutral by 2025 </a:t>
            </a:r>
          </a:p>
          <a:p>
            <a:pPr marL="285750" indent="-285750" fontAlgn="auto">
              <a:lnSpc>
                <a:spcPts val="1600"/>
              </a:lnSpc>
              <a:spcBef>
                <a:spcPts val="0"/>
              </a:spcBef>
              <a:spcAft>
                <a:spcPts val="600"/>
              </a:spcAft>
              <a:buFont typeface="Arial"/>
              <a:buChar char="•"/>
              <a:defRPr/>
            </a:pPr>
            <a:endParaRPr lang="en-US" dirty="0">
              <a:solidFill>
                <a:srgbClr val="5F6062"/>
              </a:solidFill>
              <a:cs typeface="Calibri"/>
            </a:endParaRPr>
          </a:p>
          <a:p>
            <a:pPr algn="ctr" fontAlgn="auto">
              <a:lnSpc>
                <a:spcPts val="1600"/>
              </a:lnSpc>
              <a:spcBef>
                <a:spcPts val="0"/>
              </a:spcBef>
              <a:spcAft>
                <a:spcPts val="600"/>
              </a:spcAft>
              <a:defRPr/>
            </a:pPr>
            <a:endParaRPr lang="en-US" sz="2800" b="1" dirty="0">
              <a:solidFill>
                <a:srgbClr val="5F6062"/>
              </a:solidFill>
              <a:cs typeface="Calibri"/>
            </a:endParaRPr>
          </a:p>
          <a:p>
            <a:pPr algn="ctr" fontAlgn="auto">
              <a:lnSpc>
                <a:spcPts val="1600"/>
              </a:lnSpc>
              <a:spcBef>
                <a:spcPts val="0"/>
              </a:spcBef>
              <a:spcAft>
                <a:spcPts val="1800"/>
              </a:spcAft>
              <a:defRPr/>
            </a:pPr>
            <a:r>
              <a:rPr lang="en-US" sz="2800" b="1" dirty="0">
                <a:solidFill>
                  <a:srgbClr val="5F6062"/>
                </a:solidFill>
                <a:cs typeface="Calibri"/>
              </a:rPr>
              <a:t>Why?</a:t>
            </a:r>
            <a:endParaRPr lang="en-US" sz="2400" dirty="0">
              <a:solidFill>
                <a:srgbClr val="5F6062"/>
              </a:solidFill>
              <a:cs typeface="Calibri"/>
            </a:endParaRPr>
          </a:p>
          <a:p>
            <a:pPr algn="ctr" fontAlgn="auto">
              <a:lnSpc>
                <a:spcPts val="1600"/>
              </a:lnSpc>
              <a:spcBef>
                <a:spcPts val="0"/>
              </a:spcBef>
              <a:spcAft>
                <a:spcPts val="1300"/>
              </a:spcAft>
              <a:defRPr/>
            </a:pPr>
            <a:r>
              <a:rPr lang="en-US" sz="2400" dirty="0">
                <a:solidFill>
                  <a:srgbClr val="5F6062"/>
                </a:solidFill>
                <a:cs typeface="Calibri"/>
              </a:rPr>
              <a:t>As a public institution, we must be an example</a:t>
            </a:r>
          </a:p>
          <a:p>
            <a:pPr algn="ctr" fontAlgn="auto">
              <a:lnSpc>
                <a:spcPts val="1600"/>
              </a:lnSpc>
              <a:spcBef>
                <a:spcPts val="0"/>
              </a:spcBef>
              <a:spcAft>
                <a:spcPts val="1300"/>
              </a:spcAft>
              <a:defRPr/>
            </a:pPr>
            <a:r>
              <a:rPr lang="en-US" sz="2400" dirty="0">
                <a:solidFill>
                  <a:srgbClr val="5F6062"/>
                </a:solidFill>
                <a:cs typeface="Calibri"/>
              </a:rPr>
              <a:t>and set the standard for sustainability</a:t>
            </a:r>
          </a:p>
        </p:txBody>
      </p:sp>
      <p:sp>
        <p:nvSpPr>
          <p:cNvPr id="47107" name="TextBox 5">
            <a:extLst>
              <a:ext uri="{FF2B5EF4-FFF2-40B4-BE49-F238E27FC236}">
                <a16:creationId xmlns:a16="http://schemas.microsoft.com/office/drawing/2014/main" id="{B1C20861-AD04-4786-B64B-774EDCB123E5}"/>
              </a:ext>
            </a:extLst>
          </p:cNvPr>
          <p:cNvSpPr txBox="1">
            <a:spLocks noChangeArrowheads="1"/>
          </p:cNvSpPr>
          <p:nvPr/>
        </p:nvSpPr>
        <p:spPr bwMode="auto">
          <a:xfrm>
            <a:off x="603250" y="652463"/>
            <a:ext cx="79375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rgbClr val="00A1DF"/>
                </a:solidFill>
              </a:rPr>
              <a:t>UC Carbon Neutrality Initiative</a:t>
            </a:r>
            <a:endParaRPr lang="en-US" altLang="en-US">
              <a:cs typeface="Calibri" panose="020F0502020204030204" pitchFamily="34" charset="0"/>
            </a:endParaRPr>
          </a:p>
        </p:txBody>
      </p:sp>
      <p:sp>
        <p:nvSpPr>
          <p:cNvPr id="5" name="Rectangle 4">
            <a:extLst>
              <a:ext uri="{FF2B5EF4-FFF2-40B4-BE49-F238E27FC236}">
                <a16:creationId xmlns:a16="http://schemas.microsoft.com/office/drawing/2014/main" id="{A79FFE2C-4C85-4F1B-A63B-1574722A3C9F}"/>
              </a:ext>
            </a:extLst>
          </p:cNvPr>
          <p:cNvSpPr/>
          <p:nvPr/>
        </p:nvSpPr>
        <p:spPr>
          <a:xfrm>
            <a:off x="382588" y="5965825"/>
            <a:ext cx="2025650" cy="509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pic>
        <p:nvPicPr>
          <p:cNvPr id="47109" name="Picture 6" descr="A group of people riding on the back of a bicycle&#10;&#10;Description generated with very high confidence">
            <a:extLst>
              <a:ext uri="{FF2B5EF4-FFF2-40B4-BE49-F238E27FC236}">
                <a16:creationId xmlns:a16="http://schemas.microsoft.com/office/drawing/2014/main" id="{93B0F3CC-9548-471C-901F-82D99359006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t="-3"/>
          <a:stretch>
            <a:fillRect/>
          </a:stretch>
        </p:blipFill>
        <p:spPr bwMode="auto">
          <a:xfrm>
            <a:off x="5929313" y="4214813"/>
            <a:ext cx="2473325"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descr="A picture containing sky, person, outdoor, man&#10;&#10;Description generated with very high confidence">
            <a:extLst>
              <a:ext uri="{FF2B5EF4-FFF2-40B4-BE49-F238E27FC236}">
                <a16:creationId xmlns:a16="http://schemas.microsoft.com/office/drawing/2014/main" id="{1A533256-63FD-4BCF-903D-03332EE43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4208463"/>
            <a:ext cx="24145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8" descr="A group of people walking down a dirt road&#10;&#10;Description generated with high confidence">
            <a:extLst>
              <a:ext uri="{FF2B5EF4-FFF2-40B4-BE49-F238E27FC236}">
                <a16:creationId xmlns:a16="http://schemas.microsoft.com/office/drawing/2014/main" id="{BA91DFAE-79E5-46CD-B47D-2E03ED6883B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r="-314"/>
          <a:stretch>
            <a:fillRect/>
          </a:stretch>
        </p:blipFill>
        <p:spPr bwMode="auto">
          <a:xfrm>
            <a:off x="3252788" y="4224338"/>
            <a:ext cx="247332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476D7-7724-4755-932C-C7035734995F}"/>
              </a:ext>
            </a:extLst>
          </p:cNvPr>
          <p:cNvSpPr/>
          <p:nvPr/>
        </p:nvSpPr>
        <p:spPr>
          <a:xfrm>
            <a:off x="669925" y="1449388"/>
            <a:ext cx="7843838" cy="2508250"/>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49155" name="TextBox 7">
            <a:extLst>
              <a:ext uri="{FF2B5EF4-FFF2-40B4-BE49-F238E27FC236}">
                <a16:creationId xmlns:a16="http://schemas.microsoft.com/office/drawing/2014/main" id="{2EB0280E-1EB6-4564-9AAB-CA15A9CFCF3D}"/>
              </a:ext>
            </a:extLst>
          </p:cNvPr>
          <p:cNvSpPr txBox="1">
            <a:spLocks noChangeArrowheads="1"/>
          </p:cNvSpPr>
          <p:nvPr/>
        </p:nvSpPr>
        <p:spPr bwMode="auto">
          <a:xfrm>
            <a:off x="669925" y="730250"/>
            <a:ext cx="76596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b="1">
                <a:solidFill>
                  <a:srgbClr val="00A1DF"/>
                </a:solidFill>
              </a:rPr>
              <a:t>How do we measure carbon neutrality?</a:t>
            </a:r>
            <a:endParaRPr lang="en-US" altLang="en-US"/>
          </a:p>
        </p:txBody>
      </p:sp>
      <p:sp>
        <p:nvSpPr>
          <p:cNvPr id="12" name="TextBox 11">
            <a:extLst>
              <a:ext uri="{FF2B5EF4-FFF2-40B4-BE49-F238E27FC236}">
                <a16:creationId xmlns:a16="http://schemas.microsoft.com/office/drawing/2014/main" id="{FFEA5D19-FF20-4922-A0BC-15A1D02FE5D2}"/>
              </a:ext>
            </a:extLst>
          </p:cNvPr>
          <p:cNvSpPr txBox="1"/>
          <p:nvPr/>
        </p:nvSpPr>
        <p:spPr>
          <a:xfrm>
            <a:off x="820738" y="2171700"/>
            <a:ext cx="7762875" cy="800100"/>
          </a:xfrm>
          <a:prstGeom prst="rect">
            <a:avLst/>
          </a:prstGeom>
          <a:noFill/>
        </p:spPr>
        <p:txBody>
          <a:bodyPr lIns="0" tIns="0">
            <a:spAutoFit/>
          </a:bodyPr>
          <a:lstStyle/>
          <a:p>
            <a:pPr marL="342900" indent="-342900" eaLnBrk="1" fontAlgn="auto" hangingPunct="1">
              <a:spcBef>
                <a:spcPts val="0"/>
              </a:spcBef>
              <a:spcAft>
                <a:spcPts val="600"/>
              </a:spcAft>
              <a:buSzPct val="100000"/>
              <a:buFont typeface="Arial"/>
              <a:buChar char="•"/>
              <a:defRPr/>
            </a:pPr>
            <a:r>
              <a:rPr lang="en-US" sz="2200" dirty="0">
                <a:solidFill>
                  <a:schemeClr val="bg1"/>
                </a:solidFill>
                <a:latin typeface="+mn-lt"/>
                <a:ea typeface="+mn-lt"/>
                <a:cs typeface="+mn-lt"/>
              </a:rPr>
              <a:t>Scope 1 = </a:t>
            </a:r>
            <a:r>
              <a:rPr lang="en-US" sz="2200" b="1" dirty="0">
                <a:solidFill>
                  <a:schemeClr val="bg1"/>
                </a:solidFill>
                <a:latin typeface="+mn-lt"/>
                <a:cs typeface="Calibri"/>
              </a:rPr>
              <a:t>Direct emissions </a:t>
            </a:r>
            <a:r>
              <a:rPr lang="en-US" sz="2200" dirty="0">
                <a:solidFill>
                  <a:schemeClr val="bg1"/>
                </a:solidFill>
                <a:latin typeface="+mn-lt"/>
                <a:cs typeface="Calibri"/>
              </a:rPr>
              <a:t> </a:t>
            </a:r>
          </a:p>
          <a:p>
            <a:pPr indent="346075" eaLnBrk="1" fontAlgn="auto" hangingPunct="1">
              <a:spcBef>
                <a:spcPts val="0"/>
              </a:spcBef>
              <a:spcAft>
                <a:spcPts val="600"/>
              </a:spcAft>
              <a:buSzPct val="100000"/>
              <a:defRPr/>
            </a:pPr>
            <a:r>
              <a:rPr lang="en-US" sz="2200" dirty="0">
                <a:solidFill>
                  <a:schemeClr val="tx1">
                    <a:lumMod val="65000"/>
                    <a:lumOff val="35000"/>
                  </a:schemeClr>
                </a:solidFill>
                <a:latin typeface="+mn-lt"/>
                <a:cs typeface="Calibri"/>
              </a:rPr>
              <a:t>C</a:t>
            </a:r>
            <a:r>
              <a:rPr lang="en-US" sz="2200" dirty="0">
                <a:solidFill>
                  <a:srgbClr val="5F6062"/>
                </a:solidFill>
                <a:latin typeface="+mn-lt"/>
                <a:cs typeface="Calibri"/>
              </a:rPr>
              <a:t>ampus transportation fleet, natural gas, and fugitive emissions </a:t>
            </a:r>
            <a:endParaRPr lang="en-US" sz="2200" dirty="0">
              <a:solidFill>
                <a:schemeClr val="bg1"/>
              </a:solidFill>
              <a:latin typeface="+mn-lt"/>
              <a:cs typeface="Calibri"/>
            </a:endParaRPr>
          </a:p>
        </p:txBody>
      </p:sp>
      <p:sp>
        <p:nvSpPr>
          <p:cNvPr id="10" name="Rectangle 9">
            <a:extLst>
              <a:ext uri="{FF2B5EF4-FFF2-40B4-BE49-F238E27FC236}">
                <a16:creationId xmlns:a16="http://schemas.microsoft.com/office/drawing/2014/main" id="{5A9238F3-5ECF-43E8-A1E4-5C9E672D22A9}"/>
              </a:ext>
            </a:extLst>
          </p:cNvPr>
          <p:cNvSpPr/>
          <p:nvPr/>
        </p:nvSpPr>
        <p:spPr>
          <a:xfrm>
            <a:off x="382588" y="6008688"/>
            <a:ext cx="2025650" cy="509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49158" name="TextBox 12">
            <a:extLst>
              <a:ext uri="{FF2B5EF4-FFF2-40B4-BE49-F238E27FC236}">
                <a16:creationId xmlns:a16="http://schemas.microsoft.com/office/drawing/2014/main" id="{2F10445C-7AC1-439F-9AE0-67773A65E0B6}"/>
              </a:ext>
            </a:extLst>
          </p:cNvPr>
          <p:cNvSpPr txBox="1">
            <a:spLocks noChangeArrowheads="1"/>
          </p:cNvSpPr>
          <p:nvPr/>
        </p:nvSpPr>
        <p:spPr bwMode="auto">
          <a:xfrm>
            <a:off x="814388" y="1550988"/>
            <a:ext cx="5038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chemeClr val="bg1"/>
                </a:solidFill>
              </a:rPr>
              <a:t>By </a:t>
            </a:r>
            <a:r>
              <a:rPr lang="en-US" altLang="en-US" sz="2400" u="sng">
                <a:solidFill>
                  <a:schemeClr val="bg1"/>
                </a:solidFill>
              </a:rPr>
              <a:t>2025</a:t>
            </a:r>
            <a:r>
              <a:rPr lang="en-US" altLang="en-US" sz="2400">
                <a:solidFill>
                  <a:schemeClr val="bg1"/>
                </a:solidFill>
              </a:rPr>
              <a:t>, achieve neutrality for:</a:t>
            </a:r>
          </a:p>
        </p:txBody>
      </p:sp>
      <p:sp>
        <p:nvSpPr>
          <p:cNvPr id="14" name="TextBox 13">
            <a:extLst>
              <a:ext uri="{FF2B5EF4-FFF2-40B4-BE49-F238E27FC236}">
                <a16:creationId xmlns:a16="http://schemas.microsoft.com/office/drawing/2014/main" id="{6BB958AC-6676-4BEC-97DA-BF48C0259830}"/>
              </a:ext>
            </a:extLst>
          </p:cNvPr>
          <p:cNvSpPr txBox="1"/>
          <p:nvPr/>
        </p:nvSpPr>
        <p:spPr>
          <a:xfrm>
            <a:off x="820738" y="3103563"/>
            <a:ext cx="7762875" cy="801687"/>
          </a:xfrm>
          <a:prstGeom prst="rect">
            <a:avLst/>
          </a:prstGeom>
          <a:noFill/>
        </p:spPr>
        <p:txBody>
          <a:bodyPr lIns="0" tIns="0">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buSzPct val="100000"/>
              <a:buFont typeface="Arial" panose="020B0604020202020204" pitchFamily="34" charset="0"/>
              <a:buChar char="•"/>
              <a:defRPr/>
            </a:pPr>
            <a:r>
              <a:rPr lang="en-US" altLang="en-US" sz="2200" dirty="0">
                <a:solidFill>
                  <a:schemeClr val="bg1"/>
                </a:solidFill>
                <a:cs typeface="Calibri" panose="020F0502020204030204" pitchFamily="34" charset="0"/>
              </a:rPr>
              <a:t>Scope 2 = </a:t>
            </a:r>
            <a:r>
              <a:rPr lang="en-US" altLang="en-US" sz="2200" b="1" dirty="0">
                <a:solidFill>
                  <a:schemeClr val="bg1"/>
                </a:solidFill>
                <a:cs typeface="Calibri" panose="020F0502020204030204" pitchFamily="34" charset="0"/>
              </a:rPr>
              <a:t>Indirect emissions </a:t>
            </a:r>
            <a:r>
              <a:rPr lang="en-US" altLang="en-US" sz="2200" dirty="0">
                <a:solidFill>
                  <a:schemeClr val="bg1"/>
                </a:solidFill>
                <a:cs typeface="Calibri" panose="020F0502020204030204" pitchFamily="34" charset="0"/>
              </a:rPr>
              <a:t> </a:t>
            </a:r>
          </a:p>
          <a:p>
            <a:pPr indent="1588" eaLnBrk="1" hangingPunct="1">
              <a:spcAft>
                <a:spcPts val="600"/>
              </a:spcAft>
              <a:buSzPct val="100000"/>
              <a:defRPr/>
            </a:pPr>
            <a:r>
              <a:rPr lang="en-US" altLang="en-US" sz="2200" dirty="0">
                <a:solidFill>
                  <a:srgbClr val="595959"/>
                </a:solidFill>
                <a:cs typeface="Calibri" panose="020F0502020204030204" pitchFamily="34" charset="0"/>
              </a:rPr>
              <a:t>Purchased electricity</a:t>
            </a:r>
            <a:endParaRPr lang="en-US" altLang="en-US" sz="2200" dirty="0">
              <a:solidFill>
                <a:schemeClr val="bg1"/>
              </a:solidFill>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B09F73-9DC3-4137-9C4F-76116D3D5DD9}"/>
              </a:ext>
            </a:extLst>
          </p:cNvPr>
          <p:cNvSpPr/>
          <p:nvPr/>
        </p:nvSpPr>
        <p:spPr>
          <a:xfrm>
            <a:off x="669925" y="1449388"/>
            <a:ext cx="7843838" cy="2508250"/>
          </a:xfrm>
          <a:prstGeom prst="rect">
            <a:avLst/>
          </a:prstGeom>
          <a:solidFill>
            <a:srgbClr val="00B0F0"/>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51203" name="TextBox 7">
            <a:extLst>
              <a:ext uri="{FF2B5EF4-FFF2-40B4-BE49-F238E27FC236}">
                <a16:creationId xmlns:a16="http://schemas.microsoft.com/office/drawing/2014/main" id="{C5981C29-4E43-4E21-A6AA-6A8E8CA4AF20}"/>
              </a:ext>
            </a:extLst>
          </p:cNvPr>
          <p:cNvSpPr txBox="1">
            <a:spLocks noChangeArrowheads="1"/>
          </p:cNvSpPr>
          <p:nvPr/>
        </p:nvSpPr>
        <p:spPr bwMode="auto">
          <a:xfrm>
            <a:off x="669925" y="730250"/>
            <a:ext cx="76596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b="1">
                <a:solidFill>
                  <a:srgbClr val="00A1DF"/>
                </a:solidFill>
              </a:rPr>
              <a:t>How do we measure carbon neutrality?</a:t>
            </a:r>
            <a:endParaRPr lang="en-US" altLang="en-US"/>
          </a:p>
        </p:txBody>
      </p:sp>
      <p:sp>
        <p:nvSpPr>
          <p:cNvPr id="12" name="TextBox 11">
            <a:extLst>
              <a:ext uri="{FF2B5EF4-FFF2-40B4-BE49-F238E27FC236}">
                <a16:creationId xmlns:a16="http://schemas.microsoft.com/office/drawing/2014/main" id="{05F4B60B-A951-4136-BB60-D0F5EAED7CF8}"/>
              </a:ext>
            </a:extLst>
          </p:cNvPr>
          <p:cNvSpPr txBox="1"/>
          <p:nvPr/>
        </p:nvSpPr>
        <p:spPr>
          <a:xfrm>
            <a:off x="820738" y="2171700"/>
            <a:ext cx="7762875" cy="800100"/>
          </a:xfrm>
          <a:prstGeom prst="rect">
            <a:avLst/>
          </a:prstGeom>
          <a:noFill/>
        </p:spPr>
        <p:txBody>
          <a:bodyPr lIns="0" tIns="0">
            <a:spAutoFit/>
          </a:bodyPr>
          <a:lstStyle/>
          <a:p>
            <a:pPr marL="342900" indent="-342900" eaLnBrk="1" fontAlgn="auto" hangingPunct="1">
              <a:spcBef>
                <a:spcPts val="0"/>
              </a:spcBef>
              <a:spcAft>
                <a:spcPts val="600"/>
              </a:spcAft>
              <a:buSzPct val="100000"/>
              <a:buFont typeface="Arial"/>
              <a:buChar char="•"/>
              <a:defRPr/>
            </a:pPr>
            <a:r>
              <a:rPr lang="en-US" sz="2200" dirty="0">
                <a:solidFill>
                  <a:schemeClr val="bg1"/>
                </a:solidFill>
                <a:latin typeface="+mn-lt"/>
                <a:ea typeface="+mn-lt"/>
                <a:cs typeface="+mn-lt"/>
              </a:rPr>
              <a:t>Scope 1 = </a:t>
            </a:r>
            <a:r>
              <a:rPr lang="en-US" sz="2200" b="1" dirty="0">
                <a:solidFill>
                  <a:schemeClr val="bg1"/>
                </a:solidFill>
                <a:latin typeface="+mn-lt"/>
                <a:cs typeface="Calibri"/>
              </a:rPr>
              <a:t>Direct emissions </a:t>
            </a:r>
            <a:r>
              <a:rPr lang="en-US" sz="2200" dirty="0">
                <a:solidFill>
                  <a:schemeClr val="bg1"/>
                </a:solidFill>
                <a:latin typeface="+mn-lt"/>
                <a:cs typeface="Calibri"/>
              </a:rPr>
              <a:t> </a:t>
            </a:r>
          </a:p>
          <a:p>
            <a:pPr indent="346075" eaLnBrk="1" fontAlgn="auto" hangingPunct="1">
              <a:spcBef>
                <a:spcPts val="0"/>
              </a:spcBef>
              <a:spcAft>
                <a:spcPts val="600"/>
              </a:spcAft>
              <a:buSzPct val="100000"/>
              <a:defRPr/>
            </a:pPr>
            <a:r>
              <a:rPr lang="en-US" sz="2200" dirty="0">
                <a:solidFill>
                  <a:schemeClr val="tx1">
                    <a:lumMod val="65000"/>
                    <a:lumOff val="35000"/>
                  </a:schemeClr>
                </a:solidFill>
                <a:latin typeface="+mn-lt"/>
                <a:cs typeface="Calibri"/>
              </a:rPr>
              <a:t>C</a:t>
            </a:r>
            <a:r>
              <a:rPr lang="en-US" sz="2200" dirty="0">
                <a:solidFill>
                  <a:srgbClr val="5F6062"/>
                </a:solidFill>
                <a:latin typeface="+mn-lt"/>
                <a:cs typeface="Calibri"/>
              </a:rPr>
              <a:t>ampus transportation fleet, natural gas, and fugitive emissions </a:t>
            </a:r>
            <a:endParaRPr lang="en-US" sz="2200" dirty="0">
              <a:solidFill>
                <a:schemeClr val="bg1"/>
              </a:solidFill>
              <a:latin typeface="+mn-lt"/>
              <a:cs typeface="Calibri"/>
            </a:endParaRPr>
          </a:p>
        </p:txBody>
      </p:sp>
      <p:sp>
        <p:nvSpPr>
          <p:cNvPr id="51205" name="TextBox 17">
            <a:extLst>
              <a:ext uri="{FF2B5EF4-FFF2-40B4-BE49-F238E27FC236}">
                <a16:creationId xmlns:a16="http://schemas.microsoft.com/office/drawing/2014/main" id="{5C57EF46-E79E-4C7B-B10E-D5F6E6815CB9}"/>
              </a:ext>
            </a:extLst>
          </p:cNvPr>
          <p:cNvSpPr txBox="1">
            <a:spLocks noChangeArrowheads="1"/>
          </p:cNvSpPr>
          <p:nvPr/>
        </p:nvSpPr>
        <p:spPr bwMode="auto">
          <a:xfrm>
            <a:off x="828675" y="4197350"/>
            <a:ext cx="40767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200">
              <a:solidFill>
                <a:srgbClr val="00A1DF"/>
              </a:solidFill>
            </a:endParaRPr>
          </a:p>
        </p:txBody>
      </p:sp>
      <p:sp>
        <p:nvSpPr>
          <p:cNvPr id="10" name="Rectangle 9">
            <a:extLst>
              <a:ext uri="{FF2B5EF4-FFF2-40B4-BE49-F238E27FC236}">
                <a16:creationId xmlns:a16="http://schemas.microsoft.com/office/drawing/2014/main" id="{77949A30-0749-4613-B09A-A31CCE3DA3AA}"/>
              </a:ext>
            </a:extLst>
          </p:cNvPr>
          <p:cNvSpPr/>
          <p:nvPr/>
        </p:nvSpPr>
        <p:spPr>
          <a:xfrm>
            <a:off x="382588" y="6008688"/>
            <a:ext cx="2025650" cy="509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51207" name="TextBox 12">
            <a:extLst>
              <a:ext uri="{FF2B5EF4-FFF2-40B4-BE49-F238E27FC236}">
                <a16:creationId xmlns:a16="http://schemas.microsoft.com/office/drawing/2014/main" id="{5091EB6C-8619-484E-B4FB-45FB16A43449}"/>
              </a:ext>
            </a:extLst>
          </p:cNvPr>
          <p:cNvSpPr txBox="1">
            <a:spLocks noChangeArrowheads="1"/>
          </p:cNvSpPr>
          <p:nvPr/>
        </p:nvSpPr>
        <p:spPr bwMode="auto">
          <a:xfrm>
            <a:off x="814388" y="1550988"/>
            <a:ext cx="5038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chemeClr val="bg1"/>
                </a:solidFill>
              </a:rPr>
              <a:t>By </a:t>
            </a:r>
            <a:r>
              <a:rPr lang="en-US" altLang="en-US" sz="2400" u="sng">
                <a:solidFill>
                  <a:schemeClr val="bg1"/>
                </a:solidFill>
              </a:rPr>
              <a:t>2025</a:t>
            </a:r>
            <a:r>
              <a:rPr lang="en-US" altLang="en-US" sz="2400">
                <a:solidFill>
                  <a:schemeClr val="bg1"/>
                </a:solidFill>
              </a:rPr>
              <a:t>, achieve neutrality for:</a:t>
            </a:r>
          </a:p>
        </p:txBody>
      </p:sp>
      <p:grpSp>
        <p:nvGrpSpPr>
          <p:cNvPr id="51208" name="Group 2">
            <a:extLst>
              <a:ext uri="{FF2B5EF4-FFF2-40B4-BE49-F238E27FC236}">
                <a16:creationId xmlns:a16="http://schemas.microsoft.com/office/drawing/2014/main" id="{1957639D-EDF9-40A6-B4F8-B09054BA0B5B}"/>
              </a:ext>
            </a:extLst>
          </p:cNvPr>
          <p:cNvGrpSpPr>
            <a:grpSpLocks/>
          </p:cNvGrpSpPr>
          <p:nvPr/>
        </p:nvGrpSpPr>
        <p:grpSpPr bwMode="auto">
          <a:xfrm>
            <a:off x="669925" y="4171950"/>
            <a:ext cx="7843838" cy="1514475"/>
            <a:chOff x="669495" y="4171597"/>
            <a:chExt cx="7843800" cy="1515331"/>
          </a:xfrm>
        </p:grpSpPr>
        <p:sp>
          <p:nvSpPr>
            <p:cNvPr id="11" name="Rectangle 10">
              <a:extLst>
                <a:ext uri="{FF2B5EF4-FFF2-40B4-BE49-F238E27FC236}">
                  <a16:creationId xmlns:a16="http://schemas.microsoft.com/office/drawing/2014/main" id="{0AC7A5DD-D663-470A-AE56-580E50099D2B}"/>
                </a:ext>
              </a:extLst>
            </p:cNvPr>
            <p:cNvSpPr/>
            <p:nvPr/>
          </p:nvSpPr>
          <p:spPr>
            <a:xfrm>
              <a:off x="669495" y="4171597"/>
              <a:ext cx="7843800" cy="1515331"/>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9" name="TextBox 18">
              <a:extLst>
                <a:ext uri="{FF2B5EF4-FFF2-40B4-BE49-F238E27FC236}">
                  <a16:creationId xmlns:a16="http://schemas.microsoft.com/office/drawing/2014/main" id="{C24B1465-E976-4CF5-AA05-515738A69D46}"/>
                </a:ext>
              </a:extLst>
            </p:cNvPr>
            <p:cNvSpPr txBox="1"/>
            <p:nvPr/>
          </p:nvSpPr>
          <p:spPr>
            <a:xfrm>
              <a:off x="828244" y="4660823"/>
              <a:ext cx="7369139" cy="800552"/>
            </a:xfrm>
            <a:prstGeom prst="rect">
              <a:avLst/>
            </a:prstGeom>
            <a:noFill/>
          </p:spPr>
          <p:txBody>
            <a:bodyPr lIns="0" tIns="0">
              <a:spAutoFit/>
            </a:bodyPr>
            <a:lstStyle/>
            <a:p>
              <a:pPr marL="342900" indent="-342900" eaLnBrk="1" fontAlgn="auto" hangingPunct="1">
                <a:spcBef>
                  <a:spcPts val="0"/>
                </a:spcBef>
                <a:spcAft>
                  <a:spcPts val="600"/>
                </a:spcAft>
                <a:buSzPct val="100000"/>
                <a:buFont typeface="Arial"/>
                <a:buChar char="•"/>
                <a:defRPr/>
              </a:pPr>
              <a:r>
                <a:rPr lang="en-US" sz="2200" dirty="0">
                  <a:solidFill>
                    <a:srgbClr val="00B0F0"/>
                  </a:solidFill>
                  <a:latin typeface="+mn-lt"/>
                  <a:cs typeface="Calibri"/>
                </a:rPr>
                <a:t>Scope 3 = </a:t>
              </a:r>
              <a:r>
                <a:rPr lang="en-US" sz="2200" b="1" dirty="0">
                  <a:solidFill>
                    <a:srgbClr val="00B0F0"/>
                  </a:solidFill>
                  <a:latin typeface="+mn-lt"/>
                  <a:cs typeface="Calibri"/>
                </a:rPr>
                <a:t>Other indirect emissions</a:t>
              </a:r>
              <a:r>
                <a:rPr lang="en-US" sz="2200" dirty="0">
                  <a:solidFill>
                    <a:srgbClr val="5F6062"/>
                  </a:solidFill>
                  <a:latin typeface="+mn-lt"/>
                  <a:cs typeface="Calibri"/>
                </a:rPr>
                <a:t> </a:t>
              </a:r>
            </a:p>
            <a:p>
              <a:pPr marL="346075" eaLnBrk="1" fontAlgn="auto" hangingPunct="1">
                <a:spcBef>
                  <a:spcPts val="0"/>
                </a:spcBef>
                <a:spcAft>
                  <a:spcPts val="600"/>
                </a:spcAft>
                <a:buSzPct val="100000"/>
                <a:defRPr/>
              </a:pPr>
              <a:r>
                <a:rPr lang="en-US" sz="2200" dirty="0">
                  <a:solidFill>
                    <a:srgbClr val="5F6062"/>
                  </a:solidFill>
                  <a:latin typeface="+mn-lt"/>
                  <a:cs typeface="Calibri"/>
                </a:rPr>
                <a:t>Student, faculty and staff commutes and business air travel  </a:t>
              </a:r>
              <a:endParaRPr lang="en-US" sz="2200" dirty="0">
                <a:solidFill>
                  <a:srgbClr val="00A1DF"/>
                </a:solidFill>
                <a:latin typeface="+mn-lt"/>
                <a:ea typeface="+mn-lt"/>
                <a:cs typeface="+mn-lt"/>
              </a:endParaRPr>
            </a:p>
          </p:txBody>
        </p:sp>
        <p:sp>
          <p:nvSpPr>
            <p:cNvPr id="51212" name="TextBox 14">
              <a:extLst>
                <a:ext uri="{FF2B5EF4-FFF2-40B4-BE49-F238E27FC236}">
                  <a16:creationId xmlns:a16="http://schemas.microsoft.com/office/drawing/2014/main" id="{80257EE8-325C-43BD-BD27-7EE99E3A580E}"/>
                </a:ext>
              </a:extLst>
            </p:cNvPr>
            <p:cNvSpPr txBox="1">
              <a:spLocks noChangeArrowheads="1"/>
            </p:cNvSpPr>
            <p:nvPr/>
          </p:nvSpPr>
          <p:spPr bwMode="auto">
            <a:xfrm>
              <a:off x="828091" y="4176557"/>
              <a:ext cx="479556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00B0F0"/>
                  </a:solidFill>
                </a:rPr>
                <a:t>By </a:t>
              </a:r>
              <a:r>
                <a:rPr lang="en-US" altLang="en-US" sz="2400" u="sng">
                  <a:solidFill>
                    <a:srgbClr val="00B0F0"/>
                  </a:solidFill>
                </a:rPr>
                <a:t>2050</a:t>
              </a:r>
              <a:r>
                <a:rPr lang="en-US" altLang="en-US" sz="2400">
                  <a:solidFill>
                    <a:srgbClr val="00B0F0"/>
                  </a:solidFill>
                </a:rPr>
                <a:t>, achieve neutrality for:</a:t>
              </a:r>
            </a:p>
          </p:txBody>
        </p:sp>
      </p:grpSp>
      <p:sp>
        <p:nvSpPr>
          <p:cNvPr id="14" name="TextBox 13">
            <a:extLst>
              <a:ext uri="{FF2B5EF4-FFF2-40B4-BE49-F238E27FC236}">
                <a16:creationId xmlns:a16="http://schemas.microsoft.com/office/drawing/2014/main" id="{84B848CC-B960-4D2E-9DC2-071008769D70}"/>
              </a:ext>
            </a:extLst>
          </p:cNvPr>
          <p:cNvSpPr txBox="1"/>
          <p:nvPr/>
        </p:nvSpPr>
        <p:spPr>
          <a:xfrm>
            <a:off x="820738" y="3103563"/>
            <a:ext cx="7762875" cy="801687"/>
          </a:xfrm>
          <a:prstGeom prst="rect">
            <a:avLst/>
          </a:prstGeom>
          <a:noFill/>
        </p:spPr>
        <p:txBody>
          <a:bodyPr lIns="0" tIns="0">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Aft>
                <a:spcPts val="600"/>
              </a:spcAft>
              <a:buSzPct val="100000"/>
              <a:buFont typeface="Arial" panose="020B0604020202020204" pitchFamily="34" charset="0"/>
              <a:buChar char="•"/>
              <a:defRPr/>
            </a:pPr>
            <a:r>
              <a:rPr lang="en-US" altLang="en-US" sz="2200" dirty="0">
                <a:solidFill>
                  <a:schemeClr val="bg1"/>
                </a:solidFill>
                <a:cs typeface="Calibri" panose="020F0502020204030204" pitchFamily="34" charset="0"/>
              </a:rPr>
              <a:t>Scope 2 = </a:t>
            </a:r>
            <a:r>
              <a:rPr lang="en-US" altLang="en-US" sz="2200" b="1" dirty="0">
                <a:solidFill>
                  <a:schemeClr val="bg1"/>
                </a:solidFill>
                <a:cs typeface="Calibri" panose="020F0502020204030204" pitchFamily="34" charset="0"/>
              </a:rPr>
              <a:t>Indirect emissions </a:t>
            </a:r>
            <a:r>
              <a:rPr lang="en-US" altLang="en-US" sz="2200" dirty="0">
                <a:solidFill>
                  <a:schemeClr val="bg1"/>
                </a:solidFill>
                <a:cs typeface="Calibri" panose="020F0502020204030204" pitchFamily="34" charset="0"/>
              </a:rPr>
              <a:t> </a:t>
            </a:r>
          </a:p>
          <a:p>
            <a:pPr indent="1588" eaLnBrk="1" hangingPunct="1">
              <a:spcAft>
                <a:spcPts val="600"/>
              </a:spcAft>
              <a:buSzPct val="100000"/>
              <a:defRPr/>
            </a:pPr>
            <a:r>
              <a:rPr lang="en-US" altLang="en-US" sz="2200" dirty="0">
                <a:solidFill>
                  <a:srgbClr val="595959"/>
                </a:solidFill>
                <a:cs typeface="Calibri" panose="020F0502020204030204" pitchFamily="34" charset="0"/>
              </a:rPr>
              <a:t>Purchased electricity</a:t>
            </a:r>
            <a:endParaRPr lang="en-US" altLang="en-US" sz="2200" dirty="0">
              <a:solidFill>
                <a:schemeClr val="bg1"/>
              </a:solidFill>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7">
            <a:extLst>
              <a:ext uri="{FF2B5EF4-FFF2-40B4-BE49-F238E27FC236}">
                <a16:creationId xmlns:a16="http://schemas.microsoft.com/office/drawing/2014/main" id="{69E4FAB8-324D-4A84-99BC-D4901251E3FA}"/>
              </a:ext>
            </a:extLst>
          </p:cNvPr>
          <p:cNvSpPr txBox="1">
            <a:spLocks noChangeArrowheads="1"/>
          </p:cNvSpPr>
          <p:nvPr/>
        </p:nvSpPr>
        <p:spPr bwMode="auto">
          <a:xfrm>
            <a:off x="558800" y="1614488"/>
            <a:ext cx="80264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5400" b="1">
                <a:solidFill>
                  <a:srgbClr val="00A1DF"/>
                </a:solidFill>
              </a:rPr>
              <a:t>How are we </a:t>
            </a:r>
            <a:endParaRPr lang="en-US" altLang="en-US" sz="5400">
              <a:solidFill>
                <a:srgbClr val="000000"/>
              </a:solidFill>
              <a:cs typeface="Calibri" panose="020F0502020204030204" pitchFamily="34" charset="0"/>
            </a:endParaRPr>
          </a:p>
          <a:p>
            <a:pPr algn="ctr" eaLnBrk="1" hangingPunct="1"/>
            <a:r>
              <a:rPr lang="en-US" altLang="en-US" sz="5400" b="1">
                <a:solidFill>
                  <a:srgbClr val="00A1DF"/>
                </a:solidFill>
              </a:rPr>
              <a:t>going to achieve </a:t>
            </a:r>
            <a:endParaRPr lang="en-US" altLang="en-US" sz="5400">
              <a:solidFill>
                <a:srgbClr val="000000"/>
              </a:solidFill>
              <a:cs typeface="Calibri" panose="020F0502020204030204" pitchFamily="34" charset="0"/>
            </a:endParaRPr>
          </a:p>
          <a:p>
            <a:pPr algn="ctr" eaLnBrk="1" hangingPunct="1"/>
            <a:r>
              <a:rPr lang="en-US" altLang="en-US" sz="5400" b="1">
                <a:solidFill>
                  <a:srgbClr val="00A1DF"/>
                </a:solidFill>
              </a:rPr>
              <a:t>carbon neutrality?</a:t>
            </a:r>
            <a:endParaRPr lang="en-US" altLang="en-US" sz="5400">
              <a:cs typeface="Calibri" panose="020F0502020204030204" pitchFamily="34" charset="0"/>
            </a:endParaRPr>
          </a:p>
        </p:txBody>
      </p:sp>
      <p:sp>
        <p:nvSpPr>
          <p:cNvPr id="3" name="Rectangle 2">
            <a:extLst>
              <a:ext uri="{FF2B5EF4-FFF2-40B4-BE49-F238E27FC236}">
                <a16:creationId xmlns:a16="http://schemas.microsoft.com/office/drawing/2014/main" id="{091F93E5-C9C3-48DB-874A-AA2F3A020AB1}"/>
              </a:ext>
            </a:extLst>
          </p:cNvPr>
          <p:cNvSpPr/>
          <p:nvPr/>
        </p:nvSpPr>
        <p:spPr>
          <a:xfrm>
            <a:off x="382588" y="5984875"/>
            <a:ext cx="202565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10489EBA-D085-4FB7-AE6B-451EA1C95AFB}"/>
              </a:ext>
            </a:extLst>
          </p:cNvPr>
          <p:cNvPicPr>
            <a:picLocks noChangeAspect="1" noChangeArrowheads="1"/>
          </p:cNvPicPr>
          <p:nvPr/>
        </p:nvPicPr>
        <p:blipFill rotWithShape="1">
          <a:blip r:embed="rId3" cstate="hqprint">
            <a:alphaModFix amt="50000"/>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28DADEE-F11B-4AB7-B378-03C7B30D3DE5}"/>
              </a:ext>
            </a:extLst>
          </p:cNvPr>
          <p:cNvSpPr txBox="1"/>
          <p:nvPr/>
        </p:nvSpPr>
        <p:spPr>
          <a:xfrm>
            <a:off x="1928813" y="0"/>
            <a:ext cx="5286375" cy="1524000"/>
          </a:xfrm>
          <a:prstGeom prst="rect">
            <a:avLst/>
          </a:prstGeom>
          <a:noFill/>
        </p:spPr>
        <p:txBody>
          <a:bodyPr lIns="0" tIns="0">
            <a:spAutoFit/>
          </a:bodyPr>
          <a:lstStyle/>
          <a:p>
            <a:pPr algn="ctr" eaLnBrk="1" fontAlgn="auto" hangingPunct="1">
              <a:spcBef>
                <a:spcPts val="0"/>
              </a:spcBef>
              <a:spcAft>
                <a:spcPts val="0"/>
              </a:spcAft>
              <a:defRPr/>
            </a:pPr>
            <a:r>
              <a:rPr lang="en-US" sz="9600" b="1" dirty="0">
                <a:solidFill>
                  <a:schemeClr val="tx2">
                    <a:lumMod val="75000"/>
                  </a:schemeClr>
                </a:solidFill>
                <a:effectLst>
                  <a:outerShdw blurRad="50800" dist="38100" dir="5400000" sx="103000" sy="103000" algn="t" rotWithShape="0">
                    <a:prstClr val="black">
                      <a:alpha val="40000"/>
                    </a:prstClr>
                  </a:outerShdw>
                </a:effectLst>
                <a:latin typeface="+mj-lt"/>
                <a:ea typeface="Apple Color Emoji" pitchFamily="2" charset="0"/>
                <a:cs typeface="Bangla MN" pitchFamily="2" charset="0"/>
              </a:rPr>
              <a:t>Efficiency</a:t>
            </a:r>
            <a:endParaRPr lang="en-US" sz="9600" dirty="0">
              <a:solidFill>
                <a:schemeClr val="tx2">
                  <a:lumMod val="75000"/>
                </a:schemeClr>
              </a:solidFill>
              <a:effectLst>
                <a:outerShdw blurRad="50800" dist="38100" dir="5400000" sx="103000" sy="103000" algn="t" rotWithShape="0">
                  <a:prstClr val="black">
                    <a:alpha val="40000"/>
                  </a:prstClr>
                </a:outerShdw>
              </a:effectLst>
              <a:latin typeface="+mj-lt"/>
              <a:ea typeface="Apple Color Emoji" pitchFamily="2" charset="0"/>
              <a:cs typeface="Bangla MN"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3">
            <a:extLst>
              <a:ext uri="{FF2B5EF4-FFF2-40B4-BE49-F238E27FC236}">
                <a16:creationId xmlns:a16="http://schemas.microsoft.com/office/drawing/2014/main" id="{7B432517-25BE-4F77-8948-E4031917C45B}"/>
              </a:ext>
            </a:extLst>
          </p:cNvPr>
          <p:cNvPicPr>
            <a:picLocks noChangeAspect="1" noChangeArrowheads="1"/>
          </p:cNvPicPr>
          <p:nvPr/>
        </p:nvPicPr>
        <p:blipFill rotWithShape="1">
          <a:blip r:embed="rId3" cstate="hqprint">
            <a:alphaModFix amt="50000"/>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39530B4-FCFC-4384-AB53-987532022E31}"/>
              </a:ext>
            </a:extLst>
          </p:cNvPr>
          <p:cNvSpPr txBox="1"/>
          <p:nvPr/>
        </p:nvSpPr>
        <p:spPr>
          <a:xfrm>
            <a:off x="558800" y="-17463"/>
            <a:ext cx="8026400" cy="1524001"/>
          </a:xfrm>
          <a:prstGeom prst="rect">
            <a:avLst/>
          </a:prstGeom>
          <a:noFill/>
        </p:spPr>
        <p:txBody>
          <a:bodyPr lIns="0" tIns="0">
            <a:spAutoFit/>
          </a:bodyPr>
          <a:lstStyle/>
          <a:p>
            <a:pPr algn="ctr" eaLnBrk="1" fontAlgn="auto" hangingPunct="1">
              <a:spcBef>
                <a:spcPts val="0"/>
              </a:spcBef>
              <a:spcAft>
                <a:spcPts val="0"/>
              </a:spcAft>
              <a:defRPr/>
            </a:pPr>
            <a:r>
              <a:rPr lang="en-US" sz="9600" b="1" dirty="0">
                <a:solidFill>
                  <a:schemeClr val="tx2">
                    <a:lumMod val="75000"/>
                  </a:schemeClr>
                </a:solidFill>
                <a:effectLst>
                  <a:outerShdw blurRad="50800" dist="38100" dir="5400000" sx="102000" sy="102000" algn="t" rotWithShape="0">
                    <a:prstClr val="black">
                      <a:alpha val="40000"/>
                    </a:prstClr>
                  </a:outerShdw>
                </a:effectLst>
                <a:latin typeface="+mn-lt"/>
              </a:rPr>
              <a:t>Renewables</a:t>
            </a:r>
            <a:endParaRPr lang="en-US" sz="9600" dirty="0">
              <a:solidFill>
                <a:schemeClr val="tx2">
                  <a:lumMod val="75000"/>
                </a:schemeClr>
              </a:solidFill>
              <a:latin typeface="+mn-lt"/>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66F0C-F798-4D46-8EDD-6D58BD82CF67}"/>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345440" y="0"/>
            <a:ext cx="9509760" cy="6858000"/>
          </a:xfrm>
          <a:prstGeom prst="rect">
            <a:avLst/>
          </a:prstGeom>
        </p:spPr>
      </p:pic>
      <p:sp>
        <p:nvSpPr>
          <p:cNvPr id="3" name="TextBox 2">
            <a:extLst>
              <a:ext uri="{FF2B5EF4-FFF2-40B4-BE49-F238E27FC236}">
                <a16:creationId xmlns:a16="http://schemas.microsoft.com/office/drawing/2014/main" id="{C5249AA3-5D4C-464D-8822-4BA4B9CE98DE}"/>
              </a:ext>
            </a:extLst>
          </p:cNvPr>
          <p:cNvSpPr txBox="1"/>
          <p:nvPr/>
        </p:nvSpPr>
        <p:spPr>
          <a:xfrm>
            <a:off x="558800" y="80963"/>
            <a:ext cx="8026400" cy="1524000"/>
          </a:xfrm>
          <a:prstGeom prst="rect">
            <a:avLst/>
          </a:prstGeom>
          <a:noFill/>
        </p:spPr>
        <p:txBody>
          <a:bodyPr lIns="0" tIns="0">
            <a:spAutoFit/>
          </a:bodyPr>
          <a:lstStyle/>
          <a:p>
            <a:pPr algn="ctr" eaLnBrk="1" fontAlgn="auto" hangingPunct="1">
              <a:spcBef>
                <a:spcPts val="0"/>
              </a:spcBef>
              <a:spcAft>
                <a:spcPts val="0"/>
              </a:spcAft>
              <a:defRPr/>
            </a:pPr>
            <a:r>
              <a:rPr lang="en-US" sz="9600" b="1" dirty="0">
                <a:solidFill>
                  <a:schemeClr val="tx2">
                    <a:lumMod val="75000"/>
                  </a:schemeClr>
                </a:solidFill>
                <a:effectLst>
                  <a:outerShdw blurRad="50800" dist="38100" dir="5400000" sx="103000" sy="103000" algn="t" rotWithShape="0">
                    <a:prstClr val="black">
                      <a:alpha val="40000"/>
                    </a:prstClr>
                  </a:outerShdw>
                </a:effectLst>
                <a:latin typeface="+mn-lt"/>
              </a:rPr>
              <a:t>Offsets</a:t>
            </a:r>
            <a:endParaRPr lang="en-US" sz="9600" dirty="0">
              <a:solidFill>
                <a:schemeClr val="tx2">
                  <a:lumMod val="75000"/>
                </a:schemeClr>
              </a:solidFill>
              <a:effectLst>
                <a:outerShdw blurRad="50800" dist="38100" dir="5400000" sx="103000" sy="103000" algn="t" rotWithShape="0">
                  <a:prstClr val="black">
                    <a:alpha val="40000"/>
                  </a:prstClr>
                </a:outerShdw>
              </a:effectLst>
              <a:latin typeface="+mn-lt"/>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A sign on a window&#10;&#10;Description automatically generated">
            <a:extLst>
              <a:ext uri="{FF2B5EF4-FFF2-40B4-BE49-F238E27FC236}">
                <a16:creationId xmlns:a16="http://schemas.microsoft.com/office/drawing/2014/main" id="{9311C028-4295-47A1-A897-28980DD00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950" y="3027218"/>
            <a:ext cx="2899973" cy="1836485"/>
          </a:xfrm>
          <a:prstGeom prst="rect">
            <a:avLst/>
          </a:prstGeom>
          <a:ln>
            <a:noFill/>
          </a:ln>
          <a:effectLst>
            <a:softEdge rad="112500"/>
          </a:effectLst>
        </p:spPr>
      </p:pic>
      <p:pic>
        <p:nvPicPr>
          <p:cNvPr id="11" name="Picture 10">
            <a:extLst>
              <a:ext uri="{FF2B5EF4-FFF2-40B4-BE49-F238E27FC236}">
                <a16:creationId xmlns:a16="http://schemas.microsoft.com/office/drawing/2014/main" id="{A29217C8-D30B-4A84-B4EA-2347E5FB120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7251929" y="-194360"/>
            <a:ext cx="2081640" cy="3456791"/>
          </a:xfrm>
          <a:prstGeom prst="rect">
            <a:avLst/>
          </a:prstGeom>
          <a:effectLst>
            <a:softEdge rad="63500"/>
          </a:effectLst>
        </p:spPr>
      </p:pic>
      <p:pic>
        <p:nvPicPr>
          <p:cNvPr id="1032" name="Picture 8">
            <a:extLst>
              <a:ext uri="{FF2B5EF4-FFF2-40B4-BE49-F238E27FC236}">
                <a16:creationId xmlns:a16="http://schemas.microsoft.com/office/drawing/2014/main" id="{083A81B0-37B3-48C3-BAFA-ACF91873EB1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439601" y="3254004"/>
            <a:ext cx="2251496" cy="1499433"/>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4FC8A2B-03DD-416D-8E25-58CFA6D10130}"/>
              </a:ext>
            </a:extLst>
          </p:cNvPr>
          <p:cNvGrpSpPr/>
          <p:nvPr/>
        </p:nvGrpSpPr>
        <p:grpSpPr>
          <a:xfrm>
            <a:off x="-156414" y="5211480"/>
            <a:ext cx="3347345" cy="1938034"/>
            <a:chOff x="-156414" y="5211480"/>
            <a:chExt cx="3347345" cy="1938034"/>
          </a:xfrm>
        </p:grpSpPr>
        <p:pic>
          <p:nvPicPr>
            <p:cNvPr id="6" name="Picture 5">
              <a:extLst>
                <a:ext uri="{FF2B5EF4-FFF2-40B4-BE49-F238E27FC236}">
                  <a16:creationId xmlns:a16="http://schemas.microsoft.com/office/drawing/2014/main" id="{9CFFCF15-BE43-4E42-B916-BA55296F7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975" y="5218406"/>
              <a:ext cx="2251956" cy="1817152"/>
            </a:xfrm>
            <a:prstGeom prst="rect">
              <a:avLst/>
            </a:prstGeom>
            <a:effectLst>
              <a:softEdge rad="63500"/>
            </a:effectLst>
          </p:spPr>
        </p:pic>
        <p:pic>
          <p:nvPicPr>
            <p:cNvPr id="8" name="Picture 7">
              <a:extLst>
                <a:ext uri="{FF2B5EF4-FFF2-40B4-BE49-F238E27FC236}">
                  <a16:creationId xmlns:a16="http://schemas.microsoft.com/office/drawing/2014/main" id="{821069C0-C2C7-4AD0-B639-368DF3C4064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156414" y="5211480"/>
              <a:ext cx="1432902" cy="1938034"/>
            </a:xfrm>
            <a:prstGeom prst="rect">
              <a:avLst/>
            </a:prstGeom>
            <a:effectLst>
              <a:softEdge rad="63500"/>
            </a:effectLst>
          </p:spPr>
        </p:pic>
      </p:grpSp>
      <p:pic>
        <p:nvPicPr>
          <p:cNvPr id="3" name="Picture 2"/>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5251864" y="-558041"/>
            <a:ext cx="2391996" cy="2410508"/>
          </a:xfrm>
          <a:prstGeom prst="rect">
            <a:avLst/>
          </a:prstGeom>
          <a:ln>
            <a:solidFill>
              <a:schemeClr val="accent1"/>
            </a:solidFill>
          </a:ln>
          <a:effectLst>
            <a:softEdge rad="63500"/>
          </a:effectLst>
        </p:spPr>
      </p:pic>
      <p:pic>
        <p:nvPicPr>
          <p:cNvPr id="5" name="Picture 7" descr="A person holding his hands up&#10;&#10;Description generated with very high confidence">
            <a:extLst>
              <a:ext uri="{FF2B5EF4-FFF2-40B4-BE49-F238E27FC236}">
                <a16:creationId xmlns:a16="http://schemas.microsoft.com/office/drawing/2014/main" id="{531999A4-80EF-4BA9-8E0A-226B4C3069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712" y="-78838"/>
            <a:ext cx="3262258" cy="2162610"/>
          </a:xfrm>
          <a:prstGeom prst="rect">
            <a:avLst/>
          </a:prstGeom>
          <a:ln>
            <a:solidFill>
              <a:schemeClr val="accent1"/>
            </a:solidFill>
          </a:ln>
          <a:effectLst>
            <a:softEdge rad="63500"/>
          </a:effectLst>
        </p:spPr>
      </p:pic>
      <p:pic>
        <p:nvPicPr>
          <p:cNvPr id="27" name="Picture 4" descr="A person standing in front of a store&#10;&#10;Description generated with very high confidence">
            <a:extLst>
              <a:ext uri="{FF2B5EF4-FFF2-40B4-BE49-F238E27FC236}">
                <a16:creationId xmlns:a16="http://schemas.microsoft.com/office/drawing/2014/main" id="{35E6ACD8-7C75-634A-90E8-1BD21600E54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7638" y="1494586"/>
            <a:ext cx="2883480" cy="2162610"/>
          </a:xfrm>
          <a:prstGeom prst="rect">
            <a:avLst/>
          </a:prstGeom>
          <a:ln>
            <a:solidFill>
              <a:schemeClr val="accent1"/>
            </a:solidFill>
          </a:ln>
          <a:effectLst>
            <a:softEdge rad="63500"/>
          </a:effectLst>
        </p:spPr>
      </p:pic>
      <p:pic>
        <p:nvPicPr>
          <p:cNvPr id="33" name="Picture 32">
            <a:extLst>
              <a:ext uri="{FF2B5EF4-FFF2-40B4-BE49-F238E27FC236}">
                <a16:creationId xmlns:a16="http://schemas.microsoft.com/office/drawing/2014/main" id="{9C5E85CC-E320-5643-B14B-DCBC34A2E9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8688" y="1737238"/>
            <a:ext cx="1938936" cy="2908405"/>
          </a:xfrm>
          <a:prstGeom prst="rect">
            <a:avLst/>
          </a:prstGeom>
          <a:ln>
            <a:solidFill>
              <a:schemeClr val="accent1"/>
            </a:solidFill>
          </a:ln>
          <a:effectLst>
            <a:softEdge rad="63500"/>
          </a:effectLst>
        </p:spPr>
      </p:pic>
      <p:pic>
        <p:nvPicPr>
          <p:cNvPr id="36" name="Picture 35">
            <a:extLst>
              <a:ext uri="{FF2B5EF4-FFF2-40B4-BE49-F238E27FC236}">
                <a16:creationId xmlns:a16="http://schemas.microsoft.com/office/drawing/2014/main" id="{09468AF7-3291-694E-9ECF-D66D77560596}"/>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a:off x="2567559" y="-1048978"/>
            <a:ext cx="3054337" cy="2871925"/>
          </a:xfrm>
          <a:prstGeom prst="rect">
            <a:avLst/>
          </a:prstGeom>
          <a:ln>
            <a:solidFill>
              <a:schemeClr val="accent1"/>
            </a:solidFill>
          </a:ln>
          <a:effectLst>
            <a:softEdge rad="63500"/>
          </a:effectLst>
        </p:spPr>
      </p:pic>
      <p:pic>
        <p:nvPicPr>
          <p:cNvPr id="35" name="Picture 34">
            <a:extLst>
              <a:ext uri="{FF2B5EF4-FFF2-40B4-BE49-F238E27FC236}">
                <a16:creationId xmlns:a16="http://schemas.microsoft.com/office/drawing/2014/main" id="{C889AA88-0711-6B49-932C-FEDE2E4307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34" y="3502365"/>
            <a:ext cx="2883480" cy="1854037"/>
          </a:xfrm>
          <a:prstGeom prst="rect">
            <a:avLst/>
          </a:prstGeom>
          <a:ln>
            <a:solidFill>
              <a:schemeClr val="accent1"/>
            </a:solidFill>
          </a:ln>
          <a:effectLst>
            <a:softEdge rad="63500"/>
          </a:effectLst>
        </p:spPr>
      </p:pic>
      <p:pic>
        <p:nvPicPr>
          <p:cNvPr id="1030" name="Picture 6" descr="Image result for ucla yang yang solar">
            <a:extLst>
              <a:ext uri="{FF2B5EF4-FFF2-40B4-BE49-F238E27FC236}">
                <a16:creationId xmlns:a16="http://schemas.microsoft.com/office/drawing/2014/main" id="{8EE1490F-3217-44B1-8963-111E19F71F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0237" y="4532634"/>
            <a:ext cx="3821711" cy="250243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6" name="Picture 12" descr="Scientist Ermias Kebreab has studied how to reduce cow methane emissions for more than a decade.">
            <a:extLst>
              <a:ext uri="{FF2B5EF4-FFF2-40B4-BE49-F238E27FC236}">
                <a16:creationId xmlns:a16="http://schemas.microsoft.com/office/drawing/2014/main" id="{806E90DF-AA8F-41C6-9F26-8C94A546809A}"/>
              </a:ext>
            </a:extLst>
          </p:cNvPr>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a:stretch/>
        </p:blipFill>
        <p:spPr bwMode="auto">
          <a:xfrm>
            <a:off x="4485526" y="1741998"/>
            <a:ext cx="3118359" cy="162325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BC4113B-8274-4686-98D4-A437CCB566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65662" y="4530408"/>
            <a:ext cx="3259626" cy="2557561"/>
          </a:xfrm>
          <a:prstGeom prst="rect">
            <a:avLst/>
          </a:prstGeom>
          <a:effectLst>
            <a:softEdge rad="63500"/>
          </a:effectLst>
        </p:spPr>
      </p:pic>
    </p:spTree>
    <p:extLst>
      <p:ext uri="{BB962C8B-B14F-4D97-AF65-F5344CB8AC3E}">
        <p14:creationId xmlns:p14="http://schemas.microsoft.com/office/powerpoint/2010/main" val="382003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Effect transition="in" filter="fade">
                                      <p:cBhvr>
                                        <p:cTn id="14" dur="10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fltVal val="0"/>
                                          </p:val>
                                        </p:tav>
                                        <p:tav tm="100000">
                                          <p:val>
                                            <p:strVal val="#ppt_w"/>
                                          </p:val>
                                        </p:tav>
                                      </p:tavLst>
                                    </p:anim>
                                    <p:anim calcmode="lin" valueType="num">
                                      <p:cBhvr>
                                        <p:cTn id="18" dur="1000" fill="hold"/>
                                        <p:tgtEl>
                                          <p:spTgt spid="33"/>
                                        </p:tgtEl>
                                        <p:attrNameLst>
                                          <p:attrName>ppt_h</p:attrName>
                                        </p:attrNameLst>
                                      </p:cBhvr>
                                      <p:tavLst>
                                        <p:tav tm="0">
                                          <p:val>
                                            <p:fltVal val="0"/>
                                          </p:val>
                                        </p:tav>
                                        <p:tav tm="100000">
                                          <p:val>
                                            <p:strVal val="#ppt_h"/>
                                          </p:val>
                                        </p:tav>
                                      </p:tavLst>
                                    </p:anim>
                                    <p:animEffect transition="in" filter="fade">
                                      <p:cBhvr>
                                        <p:cTn id="19" dur="100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Effect transition="in" filter="fade">
                                      <p:cBhvr>
                                        <p:cTn id="24" dur="10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fltVal val="0"/>
                                          </p:val>
                                        </p:tav>
                                        <p:tav tm="100000">
                                          <p:val>
                                            <p:strVal val="#ppt_w"/>
                                          </p:val>
                                        </p:tav>
                                      </p:tavLst>
                                    </p:anim>
                                    <p:anim calcmode="lin" valueType="num">
                                      <p:cBhvr>
                                        <p:cTn id="28" dur="1000" fill="hold"/>
                                        <p:tgtEl>
                                          <p:spTgt spid="36"/>
                                        </p:tgtEl>
                                        <p:attrNameLst>
                                          <p:attrName>ppt_h</p:attrName>
                                        </p:attrNameLst>
                                      </p:cBhvr>
                                      <p:tavLst>
                                        <p:tav tm="0">
                                          <p:val>
                                            <p:fltVal val="0"/>
                                          </p:val>
                                        </p:tav>
                                        <p:tav tm="100000">
                                          <p:val>
                                            <p:strVal val="#ppt_h"/>
                                          </p:val>
                                        </p:tav>
                                      </p:tavLst>
                                    </p:anim>
                                    <p:animEffect transition="in" filter="fade">
                                      <p:cBhvr>
                                        <p:cTn id="29" dur="1000"/>
                                        <p:tgtEl>
                                          <p:spTgt spid="36"/>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1000" fill="hold"/>
                                        <p:tgtEl>
                                          <p:spTgt spid="3"/>
                                        </p:tgtEl>
                                        <p:attrNameLst>
                                          <p:attrName>ppt_w</p:attrName>
                                        </p:attrNameLst>
                                      </p:cBhvr>
                                      <p:tavLst>
                                        <p:tav tm="0">
                                          <p:val>
                                            <p:fltVal val="0"/>
                                          </p:val>
                                        </p:tav>
                                        <p:tav tm="100000">
                                          <p:val>
                                            <p:strVal val="#ppt_w"/>
                                          </p:val>
                                        </p:tav>
                                      </p:tavLst>
                                    </p:anim>
                                    <p:anim calcmode="lin" valueType="num">
                                      <p:cBhvr>
                                        <p:cTn id="33" dur="1000" fill="hold"/>
                                        <p:tgtEl>
                                          <p:spTgt spid="3"/>
                                        </p:tgtEl>
                                        <p:attrNameLst>
                                          <p:attrName>ppt_h</p:attrName>
                                        </p:attrNameLst>
                                      </p:cBhvr>
                                      <p:tavLst>
                                        <p:tav tm="0">
                                          <p:val>
                                            <p:fltVal val="0"/>
                                          </p:val>
                                        </p:tav>
                                        <p:tav tm="100000">
                                          <p:val>
                                            <p:strVal val="#ppt_h"/>
                                          </p:val>
                                        </p:tav>
                                      </p:tavLst>
                                    </p:anim>
                                    <p:animEffect transition="in" filter="fade">
                                      <p:cBhvr>
                                        <p:cTn id="34" dur="1000"/>
                                        <p:tgtEl>
                                          <p:spTgt spid="3"/>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Effect transition="in" filter="fade">
                                      <p:cBhvr>
                                        <p:cTn id="39" dur="10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Effect transition="in" filter="fade">
                                      <p:cBhvr>
                                        <p:cTn id="44" dur="1000"/>
                                        <p:tgtEl>
                                          <p:spTgt spid="2"/>
                                        </p:tgtEl>
                                      </p:cBhvr>
                                    </p:animEffect>
                                  </p:childTnLst>
                                </p:cTn>
                              </p:par>
                              <p:par>
                                <p:cTn id="45" presetID="53" presetClass="entr" presetSubtype="16"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 calcmode="lin" valueType="num">
                                      <p:cBhvr>
                                        <p:cTn id="47" dur="1000" fill="hold"/>
                                        <p:tgtEl>
                                          <p:spTgt spid="1030"/>
                                        </p:tgtEl>
                                        <p:attrNameLst>
                                          <p:attrName>ppt_w</p:attrName>
                                        </p:attrNameLst>
                                      </p:cBhvr>
                                      <p:tavLst>
                                        <p:tav tm="0">
                                          <p:val>
                                            <p:fltVal val="0"/>
                                          </p:val>
                                        </p:tav>
                                        <p:tav tm="100000">
                                          <p:val>
                                            <p:strVal val="#ppt_w"/>
                                          </p:val>
                                        </p:tav>
                                      </p:tavLst>
                                    </p:anim>
                                    <p:anim calcmode="lin" valueType="num">
                                      <p:cBhvr>
                                        <p:cTn id="48" dur="1000" fill="hold"/>
                                        <p:tgtEl>
                                          <p:spTgt spid="1030"/>
                                        </p:tgtEl>
                                        <p:attrNameLst>
                                          <p:attrName>ppt_h</p:attrName>
                                        </p:attrNameLst>
                                      </p:cBhvr>
                                      <p:tavLst>
                                        <p:tav tm="0">
                                          <p:val>
                                            <p:fltVal val="0"/>
                                          </p:val>
                                        </p:tav>
                                        <p:tav tm="100000">
                                          <p:val>
                                            <p:strVal val="#ppt_h"/>
                                          </p:val>
                                        </p:tav>
                                      </p:tavLst>
                                    </p:anim>
                                    <p:animEffect transition="in" filter="fade">
                                      <p:cBhvr>
                                        <p:cTn id="49" dur="1000"/>
                                        <p:tgtEl>
                                          <p:spTgt spid="1030"/>
                                        </p:tgtEl>
                                      </p:cBhvr>
                                    </p:animEffect>
                                  </p:childTnLst>
                                </p:cTn>
                              </p:par>
                              <p:par>
                                <p:cTn id="50" presetID="53" presetClass="entr" presetSubtype="16" fill="hold" nodeType="withEffect">
                                  <p:stCondLst>
                                    <p:cond delay="0"/>
                                  </p:stCondLst>
                                  <p:childTnLst>
                                    <p:set>
                                      <p:cBhvr>
                                        <p:cTn id="51" dur="1" fill="hold">
                                          <p:stCondLst>
                                            <p:cond delay="0"/>
                                          </p:stCondLst>
                                        </p:cTn>
                                        <p:tgtEl>
                                          <p:spTgt spid="1036"/>
                                        </p:tgtEl>
                                        <p:attrNameLst>
                                          <p:attrName>style.visibility</p:attrName>
                                        </p:attrNameLst>
                                      </p:cBhvr>
                                      <p:to>
                                        <p:strVal val="visible"/>
                                      </p:to>
                                    </p:set>
                                    <p:anim calcmode="lin" valueType="num">
                                      <p:cBhvr>
                                        <p:cTn id="52" dur="1000" fill="hold"/>
                                        <p:tgtEl>
                                          <p:spTgt spid="1036"/>
                                        </p:tgtEl>
                                        <p:attrNameLst>
                                          <p:attrName>ppt_w</p:attrName>
                                        </p:attrNameLst>
                                      </p:cBhvr>
                                      <p:tavLst>
                                        <p:tav tm="0">
                                          <p:val>
                                            <p:fltVal val="0"/>
                                          </p:val>
                                        </p:tav>
                                        <p:tav tm="100000">
                                          <p:val>
                                            <p:strVal val="#ppt_w"/>
                                          </p:val>
                                        </p:tav>
                                      </p:tavLst>
                                    </p:anim>
                                    <p:anim calcmode="lin" valueType="num">
                                      <p:cBhvr>
                                        <p:cTn id="53" dur="1000" fill="hold"/>
                                        <p:tgtEl>
                                          <p:spTgt spid="1036"/>
                                        </p:tgtEl>
                                        <p:attrNameLst>
                                          <p:attrName>ppt_h</p:attrName>
                                        </p:attrNameLst>
                                      </p:cBhvr>
                                      <p:tavLst>
                                        <p:tav tm="0">
                                          <p:val>
                                            <p:fltVal val="0"/>
                                          </p:val>
                                        </p:tav>
                                        <p:tav tm="100000">
                                          <p:val>
                                            <p:strVal val="#ppt_h"/>
                                          </p:val>
                                        </p:tav>
                                      </p:tavLst>
                                    </p:anim>
                                    <p:animEffect transition="in" filter="fade">
                                      <p:cBhvr>
                                        <p:cTn id="54" dur="1000"/>
                                        <p:tgtEl>
                                          <p:spTgt spid="1036"/>
                                        </p:tgtEl>
                                      </p:cBhvr>
                                    </p:animEffect>
                                  </p:childTnLst>
                                </p:cTn>
                              </p:par>
                              <p:par>
                                <p:cTn id="55" presetID="53" presetClass="entr" presetSubtype="16" fill="hold" nodeType="withEffect">
                                  <p:stCondLst>
                                    <p:cond delay="0"/>
                                  </p:stCondLst>
                                  <p:childTnLst>
                                    <p:set>
                                      <p:cBhvr>
                                        <p:cTn id="56" dur="1" fill="hold">
                                          <p:stCondLst>
                                            <p:cond delay="0"/>
                                          </p:stCondLst>
                                        </p:cTn>
                                        <p:tgtEl>
                                          <p:spTgt spid="1032"/>
                                        </p:tgtEl>
                                        <p:attrNameLst>
                                          <p:attrName>style.visibility</p:attrName>
                                        </p:attrNameLst>
                                      </p:cBhvr>
                                      <p:to>
                                        <p:strVal val="visible"/>
                                      </p:to>
                                    </p:set>
                                    <p:anim calcmode="lin" valueType="num">
                                      <p:cBhvr>
                                        <p:cTn id="57" dur="1000" fill="hold"/>
                                        <p:tgtEl>
                                          <p:spTgt spid="1032"/>
                                        </p:tgtEl>
                                        <p:attrNameLst>
                                          <p:attrName>ppt_w</p:attrName>
                                        </p:attrNameLst>
                                      </p:cBhvr>
                                      <p:tavLst>
                                        <p:tav tm="0">
                                          <p:val>
                                            <p:fltVal val="0"/>
                                          </p:val>
                                        </p:tav>
                                        <p:tav tm="100000">
                                          <p:val>
                                            <p:strVal val="#ppt_w"/>
                                          </p:val>
                                        </p:tav>
                                      </p:tavLst>
                                    </p:anim>
                                    <p:anim calcmode="lin" valueType="num">
                                      <p:cBhvr>
                                        <p:cTn id="58" dur="1000" fill="hold"/>
                                        <p:tgtEl>
                                          <p:spTgt spid="1032"/>
                                        </p:tgtEl>
                                        <p:attrNameLst>
                                          <p:attrName>ppt_h</p:attrName>
                                        </p:attrNameLst>
                                      </p:cBhvr>
                                      <p:tavLst>
                                        <p:tav tm="0">
                                          <p:val>
                                            <p:fltVal val="0"/>
                                          </p:val>
                                        </p:tav>
                                        <p:tav tm="100000">
                                          <p:val>
                                            <p:strVal val="#ppt_h"/>
                                          </p:val>
                                        </p:tav>
                                      </p:tavLst>
                                    </p:anim>
                                    <p:animEffect transition="in" filter="fade">
                                      <p:cBhvr>
                                        <p:cTn id="59" dur="1000"/>
                                        <p:tgtEl>
                                          <p:spTgt spid="1032"/>
                                        </p:tgtEl>
                                      </p:cBhvr>
                                    </p:animEffect>
                                  </p:childTnLst>
                                </p:cTn>
                              </p:par>
                              <p:par>
                                <p:cTn id="60" presetID="53" presetClass="entr" presetSubtype="16"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fltVal val="0"/>
                                          </p:val>
                                        </p:tav>
                                        <p:tav tm="100000">
                                          <p:val>
                                            <p:strVal val="#ppt_w"/>
                                          </p:val>
                                        </p:tav>
                                      </p:tavLst>
                                    </p:anim>
                                    <p:anim calcmode="lin" valueType="num">
                                      <p:cBhvr>
                                        <p:cTn id="63" dur="1000" fill="hold"/>
                                        <p:tgtEl>
                                          <p:spTgt spid="7"/>
                                        </p:tgtEl>
                                        <p:attrNameLst>
                                          <p:attrName>ppt_h</p:attrName>
                                        </p:attrNameLst>
                                      </p:cBhvr>
                                      <p:tavLst>
                                        <p:tav tm="0">
                                          <p:val>
                                            <p:fltVal val="0"/>
                                          </p:val>
                                        </p:tav>
                                        <p:tav tm="100000">
                                          <p:val>
                                            <p:strVal val="#ppt_h"/>
                                          </p:val>
                                        </p:tav>
                                      </p:tavLst>
                                    </p:anim>
                                    <p:animEffect transition="in" filter="fade">
                                      <p:cBhvr>
                                        <p:cTn id="64" dur="1000"/>
                                        <p:tgtEl>
                                          <p:spTgt spid="7"/>
                                        </p:tgtEl>
                                      </p:cBhvr>
                                    </p:animEffect>
                                  </p:childTnLst>
                                </p:cTn>
                              </p:par>
                              <p:par>
                                <p:cTn id="65" presetID="53" presetClass="entr" presetSubtype="16"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Effect transition="in" filter="fade">
                                      <p:cBhvr>
                                        <p:cTn id="6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7">
            <a:extLst>
              <a:ext uri="{FF2B5EF4-FFF2-40B4-BE49-F238E27FC236}">
                <a16:creationId xmlns:a16="http://schemas.microsoft.com/office/drawing/2014/main" id="{BFEA5D74-6DE2-4AD3-B924-74BC9F1DAD1C}"/>
              </a:ext>
            </a:extLst>
          </p:cNvPr>
          <p:cNvSpPr txBox="1">
            <a:spLocks noChangeArrowheads="1"/>
          </p:cNvSpPr>
          <p:nvPr/>
        </p:nvSpPr>
        <p:spPr bwMode="auto">
          <a:xfrm>
            <a:off x="749300" y="2060575"/>
            <a:ext cx="80264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5400" b="1" dirty="0">
                <a:solidFill>
                  <a:srgbClr val="00A1DF"/>
                </a:solidFill>
                <a:latin typeface="Calibri"/>
                <a:cs typeface="Calibri"/>
              </a:rPr>
              <a:t>How Are We Doing?</a:t>
            </a:r>
            <a:endParaRPr lang="en-US" dirty="0"/>
          </a:p>
        </p:txBody>
      </p:sp>
      <p:sp>
        <p:nvSpPr>
          <p:cNvPr id="3" name="Rectangle 2">
            <a:extLst>
              <a:ext uri="{FF2B5EF4-FFF2-40B4-BE49-F238E27FC236}">
                <a16:creationId xmlns:a16="http://schemas.microsoft.com/office/drawing/2014/main" id="{9BC50FA7-8E06-4175-AAA6-424D3341B87D}"/>
              </a:ext>
            </a:extLst>
          </p:cNvPr>
          <p:cNvSpPr/>
          <p:nvPr/>
        </p:nvSpPr>
        <p:spPr>
          <a:xfrm>
            <a:off x="382588" y="5984875"/>
            <a:ext cx="202565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Tree>
    <p:extLst>
      <p:ext uri="{BB962C8B-B14F-4D97-AF65-F5344CB8AC3E}">
        <p14:creationId xmlns:p14="http://schemas.microsoft.com/office/powerpoint/2010/main" val="35108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AA2319-F773-4953-ACF1-B0DCA0A68F3E}"/>
              </a:ext>
            </a:extLst>
          </p:cNvPr>
          <p:cNvSpPr/>
          <p:nvPr/>
        </p:nvSpPr>
        <p:spPr>
          <a:xfrm>
            <a:off x="382587" y="5984874"/>
            <a:ext cx="202565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5" name="TextBox 5">
            <a:extLst>
              <a:ext uri="{FF2B5EF4-FFF2-40B4-BE49-F238E27FC236}">
                <a16:creationId xmlns:a16="http://schemas.microsoft.com/office/drawing/2014/main" id="{251C4AEE-6AC0-4CDE-B2CC-DADC6FC50D23}"/>
              </a:ext>
            </a:extLst>
          </p:cNvPr>
          <p:cNvSpPr txBox="1">
            <a:spLocks noChangeArrowheads="1"/>
          </p:cNvSpPr>
          <p:nvPr/>
        </p:nvSpPr>
        <p:spPr bwMode="auto">
          <a:xfrm>
            <a:off x="1739060" y="652462"/>
            <a:ext cx="5852784"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b="1" dirty="0">
                <a:solidFill>
                  <a:srgbClr val="00A1DF"/>
                </a:solidFill>
                <a:latin typeface="Calibri"/>
                <a:cs typeface="Calibri"/>
              </a:rPr>
              <a:t>Learning Objectives</a:t>
            </a:r>
            <a:endParaRPr lang="en-US" dirty="0"/>
          </a:p>
        </p:txBody>
      </p:sp>
      <p:sp>
        <p:nvSpPr>
          <p:cNvPr id="7" name="TextBox 8">
            <a:extLst>
              <a:ext uri="{FF2B5EF4-FFF2-40B4-BE49-F238E27FC236}">
                <a16:creationId xmlns:a16="http://schemas.microsoft.com/office/drawing/2014/main" id="{207EED8D-805B-4E1A-B9EE-7C8413771668}"/>
              </a:ext>
            </a:extLst>
          </p:cNvPr>
          <p:cNvSpPr txBox="1">
            <a:spLocks noChangeArrowheads="1"/>
          </p:cNvSpPr>
          <p:nvPr/>
        </p:nvSpPr>
        <p:spPr bwMode="auto">
          <a:xfrm>
            <a:off x="750797" y="1382263"/>
            <a:ext cx="7828051"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sz="3000" b="1" dirty="0">
                <a:solidFill>
                  <a:srgbClr val="00B0F0"/>
                </a:solidFill>
                <a:latin typeface="Calibri"/>
                <a:cs typeface="Calibri"/>
              </a:rPr>
              <a:t>To increase:</a:t>
            </a:r>
            <a:endParaRPr lang="en-US" sz="3000" dirty="0"/>
          </a:p>
          <a:p>
            <a:pPr marL="342900" indent="-342900">
              <a:buFont typeface="Arial"/>
              <a:buChar char="•"/>
            </a:pPr>
            <a:r>
              <a:rPr lang="en-US" altLang="en-US" sz="2700" dirty="0">
                <a:solidFill>
                  <a:srgbClr val="5F6062"/>
                </a:solidFill>
                <a:latin typeface="Calibri"/>
                <a:cs typeface="Calibri"/>
              </a:rPr>
              <a:t>awareness of the Carbon Neutrality Initiative  </a:t>
            </a:r>
            <a:br>
              <a:rPr lang="en-US" altLang="en-US" sz="2700" dirty="0">
                <a:solidFill>
                  <a:srgbClr val="5F6062"/>
                </a:solidFill>
                <a:latin typeface="Calibri"/>
                <a:cs typeface="Calibri"/>
              </a:rPr>
            </a:br>
            <a:endParaRPr lang="en-US" altLang="en-US" sz="2700" dirty="0">
              <a:solidFill>
                <a:srgbClr val="5F6062"/>
              </a:solidFill>
              <a:cs typeface="Calibri"/>
            </a:endParaRPr>
          </a:p>
          <a:p>
            <a:pPr marL="342900" indent="-342900">
              <a:buFont typeface="Arial"/>
              <a:buChar char="•"/>
            </a:pPr>
            <a:r>
              <a:rPr lang="en-US" altLang="en-US" sz="2700" dirty="0">
                <a:solidFill>
                  <a:srgbClr val="5F6062"/>
                </a:solidFill>
                <a:latin typeface="Calibri"/>
                <a:cs typeface="Calibri"/>
              </a:rPr>
              <a:t>understanding of carbon neutrality </a:t>
            </a:r>
            <a:br>
              <a:rPr lang="en-US" altLang="en-US" sz="2700" dirty="0">
                <a:latin typeface="Calibri"/>
                <a:cs typeface="Calibri"/>
              </a:rPr>
            </a:br>
            <a:endParaRPr lang="en-US" altLang="en-US" sz="2700" dirty="0">
              <a:solidFill>
                <a:srgbClr val="5F6062"/>
              </a:solidFill>
              <a:cs typeface="Calibri"/>
            </a:endParaRPr>
          </a:p>
          <a:p>
            <a:pPr marL="342900" indent="-342900">
              <a:buFont typeface="Arial"/>
              <a:buChar char="•"/>
            </a:pPr>
            <a:r>
              <a:rPr lang="en-US" altLang="en-US" sz="2700" dirty="0">
                <a:solidFill>
                  <a:srgbClr val="5F6062"/>
                </a:solidFill>
                <a:latin typeface="Calibri"/>
                <a:cs typeface="Calibri"/>
              </a:rPr>
              <a:t>understanding of the UC System's impact on the climate and actions being taken</a:t>
            </a:r>
            <a:br>
              <a:rPr lang="en-US" altLang="en-US" sz="2700" dirty="0">
                <a:latin typeface="Calibri"/>
                <a:cs typeface="Calibri"/>
              </a:rPr>
            </a:br>
            <a:endParaRPr lang="en-US" altLang="en-US" sz="2700" dirty="0">
              <a:solidFill>
                <a:srgbClr val="5F6062"/>
              </a:solidFill>
              <a:latin typeface="Calibri"/>
              <a:cs typeface="Calibri"/>
            </a:endParaRPr>
          </a:p>
          <a:p>
            <a:pPr marL="342900" indent="-342900">
              <a:buFont typeface="Arial"/>
              <a:buChar char="•"/>
            </a:pPr>
            <a:r>
              <a:rPr lang="en-US" altLang="en-US" sz="2700" dirty="0">
                <a:solidFill>
                  <a:srgbClr val="5F6062"/>
                </a:solidFill>
                <a:latin typeface="Calibri"/>
                <a:cs typeface="Calibri"/>
              </a:rPr>
              <a:t>awareness of how you can reduce your carbon footprint and get involved </a:t>
            </a:r>
          </a:p>
        </p:txBody>
      </p:sp>
    </p:spTree>
    <p:extLst>
      <p:ext uri="{BB962C8B-B14F-4D97-AF65-F5344CB8AC3E}">
        <p14:creationId xmlns:p14="http://schemas.microsoft.com/office/powerpoint/2010/main" val="3669329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9" name="TextBox 5">
            <a:extLst>
              <a:ext uri="{FF2B5EF4-FFF2-40B4-BE49-F238E27FC236}">
                <a16:creationId xmlns:a16="http://schemas.microsoft.com/office/drawing/2014/main" id="{CC085E86-724A-4DF6-8B2B-E2473ECFBC20}"/>
              </a:ext>
            </a:extLst>
          </p:cNvPr>
          <p:cNvSpPr txBox="1">
            <a:spLocks noChangeArrowheads="1"/>
          </p:cNvSpPr>
          <p:nvPr/>
        </p:nvSpPr>
        <p:spPr bwMode="auto">
          <a:xfrm>
            <a:off x="4406816" y="6546683"/>
            <a:ext cx="46730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200">
                <a:solidFill>
                  <a:srgbClr val="00A1DF"/>
                </a:solidFill>
                <a:latin typeface="Kievit SC Offc Pro Book"/>
              </a:rPr>
              <a:t>Adapted from: UC Annual Report on Sustainable Practices (2019) </a:t>
            </a:r>
            <a:endParaRPr lang="en-US" altLang="en-US" sz="1600"/>
          </a:p>
        </p:txBody>
      </p:sp>
      <p:pic>
        <p:nvPicPr>
          <p:cNvPr id="28" name="Picture 27">
            <a:extLst>
              <a:ext uri="{FF2B5EF4-FFF2-40B4-BE49-F238E27FC236}">
                <a16:creationId xmlns:a16="http://schemas.microsoft.com/office/drawing/2014/main" id="{BAF4C4DB-D635-469F-8B49-6C70B71E1F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76684" y="169777"/>
            <a:ext cx="8390631" cy="6376906"/>
          </a:xfrm>
          <a:prstGeom prst="rect">
            <a:avLst/>
          </a:prstGeom>
        </p:spPr>
      </p:pic>
    </p:spTree>
    <p:extLst>
      <p:ext uri="{BB962C8B-B14F-4D97-AF65-F5344CB8AC3E}">
        <p14:creationId xmlns:p14="http://schemas.microsoft.com/office/powerpoint/2010/main" val="2483345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7">
            <a:extLst>
              <a:ext uri="{FF2B5EF4-FFF2-40B4-BE49-F238E27FC236}">
                <a16:creationId xmlns:a16="http://schemas.microsoft.com/office/drawing/2014/main" id="{2EB0280E-1EB6-4564-9AAB-CA15A9CFCF3D}"/>
              </a:ext>
            </a:extLst>
          </p:cNvPr>
          <p:cNvSpPr txBox="1">
            <a:spLocks noChangeArrowheads="1"/>
          </p:cNvSpPr>
          <p:nvPr/>
        </p:nvSpPr>
        <p:spPr bwMode="auto">
          <a:xfrm>
            <a:off x="655548" y="471457"/>
            <a:ext cx="76596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b="1">
                <a:solidFill>
                  <a:srgbClr val="00A1DF"/>
                </a:solidFill>
                <a:latin typeface="Calibri"/>
                <a:cs typeface="Calibri"/>
              </a:rPr>
              <a:t>Top challenges at the UC System level</a:t>
            </a:r>
            <a:endParaRPr lang="en-US" dirty="0">
              <a:cs typeface="Calibri" panose="020F0502020204030204" pitchFamily="34" charset="0"/>
            </a:endParaRPr>
          </a:p>
        </p:txBody>
      </p:sp>
      <p:sp>
        <p:nvSpPr>
          <p:cNvPr id="10" name="Rectangle 9">
            <a:extLst>
              <a:ext uri="{FF2B5EF4-FFF2-40B4-BE49-F238E27FC236}">
                <a16:creationId xmlns:a16="http://schemas.microsoft.com/office/drawing/2014/main" id="{5A9238F3-5ECF-43E8-A1E4-5C9E672D22A9}"/>
              </a:ext>
            </a:extLst>
          </p:cNvPr>
          <p:cNvSpPr/>
          <p:nvPr/>
        </p:nvSpPr>
        <p:spPr>
          <a:xfrm>
            <a:off x="382588" y="6008688"/>
            <a:ext cx="2025650" cy="509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2" name="TextBox 8">
            <a:extLst>
              <a:ext uri="{FF2B5EF4-FFF2-40B4-BE49-F238E27FC236}">
                <a16:creationId xmlns:a16="http://schemas.microsoft.com/office/drawing/2014/main" id="{78D102F4-DF86-48E4-8E18-9AEFFE5AAB53}"/>
              </a:ext>
            </a:extLst>
          </p:cNvPr>
          <p:cNvSpPr txBox="1">
            <a:spLocks noChangeArrowheads="1"/>
          </p:cNvSpPr>
          <p:nvPr/>
        </p:nvSpPr>
        <p:spPr bwMode="auto">
          <a:xfrm>
            <a:off x="750797" y="907809"/>
            <a:ext cx="7828051" cy="484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sz="2600" b="1" dirty="0">
              <a:solidFill>
                <a:srgbClr val="00B0F0"/>
              </a:solidFill>
              <a:cs typeface="Calibri"/>
            </a:endParaRPr>
          </a:p>
          <a:p>
            <a:pPr marL="342900" indent="-342900">
              <a:buFont typeface="Arial"/>
              <a:buChar char="•"/>
            </a:pPr>
            <a:r>
              <a:rPr lang="en-US" altLang="en-US" sz="2600" dirty="0">
                <a:solidFill>
                  <a:srgbClr val="5F6062"/>
                </a:solidFill>
                <a:latin typeface="Calibri"/>
                <a:cs typeface="Calibri"/>
              </a:rPr>
              <a:t>Funding &amp; financing </a:t>
            </a:r>
            <a:br>
              <a:rPr lang="en-US" altLang="en-US" sz="2600" dirty="0">
                <a:latin typeface="Calibri"/>
                <a:cs typeface="Calibri"/>
              </a:rPr>
            </a:br>
            <a:endParaRPr lang="en-US" altLang="en-US" sz="2600" dirty="0">
              <a:solidFill>
                <a:srgbClr val="5F6062"/>
              </a:solidFill>
              <a:cs typeface="Calibri"/>
            </a:endParaRPr>
          </a:p>
          <a:p>
            <a:pPr marL="342900" indent="-342900">
              <a:buFont typeface="Arial"/>
              <a:buChar char="•"/>
            </a:pPr>
            <a:r>
              <a:rPr lang="en-US" altLang="en-US" sz="2600" dirty="0">
                <a:solidFill>
                  <a:srgbClr val="5F6062"/>
                </a:solidFill>
                <a:latin typeface="Calibri"/>
                <a:cs typeface="Calibri"/>
              </a:rPr>
              <a:t>Energy efficiency &amp; conservation  </a:t>
            </a:r>
            <a:br>
              <a:rPr lang="en-US" altLang="en-US" sz="2600" dirty="0">
                <a:latin typeface="Calibri"/>
                <a:cs typeface="Calibri"/>
              </a:rPr>
            </a:br>
            <a:endParaRPr lang="en-US" altLang="en-US" sz="2600" dirty="0">
              <a:solidFill>
                <a:srgbClr val="5F6062"/>
              </a:solidFill>
              <a:cs typeface="Calibri"/>
            </a:endParaRPr>
          </a:p>
          <a:p>
            <a:pPr marL="342900" indent="-342900">
              <a:buFont typeface="Arial"/>
              <a:buChar char="•"/>
            </a:pPr>
            <a:r>
              <a:rPr lang="en-US" altLang="en-US" sz="2600" dirty="0">
                <a:solidFill>
                  <a:srgbClr val="5F6062"/>
                </a:solidFill>
                <a:latin typeface="Calibri"/>
                <a:cs typeface="Calibri"/>
              </a:rPr>
              <a:t>New buildings</a:t>
            </a:r>
            <a:br>
              <a:rPr lang="en-US" altLang="en-US" sz="2600" dirty="0">
                <a:latin typeface="Calibri"/>
                <a:cs typeface="Calibri"/>
              </a:rPr>
            </a:br>
            <a:endParaRPr lang="en-US" altLang="en-US" sz="2600" dirty="0">
              <a:solidFill>
                <a:srgbClr val="5F6062"/>
              </a:solidFill>
              <a:latin typeface="Calibri"/>
              <a:cs typeface="Calibri"/>
            </a:endParaRPr>
          </a:p>
          <a:p>
            <a:pPr marL="342900" indent="-342900">
              <a:buFont typeface="Arial"/>
              <a:buChar char="•"/>
            </a:pPr>
            <a:r>
              <a:rPr lang="en-US" altLang="en-US" sz="2600" dirty="0">
                <a:solidFill>
                  <a:srgbClr val="5F6062"/>
                </a:solidFill>
                <a:latin typeface="Calibri"/>
                <a:cs typeface="Calibri"/>
              </a:rPr>
              <a:t>Communication &amp; change management </a:t>
            </a:r>
            <a:br>
              <a:rPr lang="en-US" altLang="en-US" sz="2600" dirty="0">
                <a:latin typeface="Calibri"/>
                <a:cs typeface="Calibri"/>
              </a:rPr>
            </a:br>
            <a:endParaRPr lang="en-US" altLang="en-US" sz="2600" dirty="0">
              <a:solidFill>
                <a:srgbClr val="5F6062"/>
              </a:solidFill>
              <a:latin typeface="Calibri"/>
              <a:cs typeface="Calibri"/>
            </a:endParaRPr>
          </a:p>
          <a:p>
            <a:pPr marL="342900" indent="-342900">
              <a:buFont typeface="Arial"/>
              <a:buChar char="•"/>
            </a:pPr>
            <a:r>
              <a:rPr lang="en-US" altLang="en-US" sz="2600" dirty="0">
                <a:solidFill>
                  <a:srgbClr val="5F6062"/>
                </a:solidFill>
                <a:latin typeface="Calibri"/>
                <a:cs typeface="Calibri"/>
              </a:rPr>
              <a:t>Energy supplies</a:t>
            </a:r>
            <a:br>
              <a:rPr lang="en-US" altLang="en-US" sz="2600" dirty="0">
                <a:latin typeface="Calibri"/>
                <a:cs typeface="Calibri"/>
              </a:rPr>
            </a:br>
            <a:endParaRPr lang="en-US" altLang="en-US" sz="2600" dirty="0">
              <a:solidFill>
                <a:srgbClr val="5F6062"/>
              </a:solidFill>
              <a:latin typeface="Calibri"/>
              <a:cs typeface="Calibri"/>
            </a:endParaRPr>
          </a:p>
          <a:p>
            <a:pPr marL="342900" indent="-342900">
              <a:buFont typeface="Arial"/>
              <a:buChar char="•"/>
            </a:pPr>
            <a:r>
              <a:rPr lang="en-US" altLang="en-US" sz="2600" dirty="0">
                <a:solidFill>
                  <a:srgbClr val="5F6062"/>
                </a:solidFill>
                <a:latin typeface="Calibri"/>
                <a:cs typeface="Calibri"/>
              </a:rPr>
              <a:t>Medical centers</a:t>
            </a:r>
          </a:p>
        </p:txBody>
      </p:sp>
    </p:spTree>
    <p:extLst>
      <p:ext uri="{BB962C8B-B14F-4D97-AF65-F5344CB8AC3E}">
        <p14:creationId xmlns:p14="http://schemas.microsoft.com/office/powerpoint/2010/main" val="578373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B0F0"/>
        </a:solidFill>
        <a:effectLst/>
      </p:bgPr>
    </p:bg>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3283F07D-29FB-4BC7-A64C-E45E6AA9C1EA}"/>
              </a:ext>
            </a:extLst>
          </p:cNvPr>
          <p:cNvSpPr/>
          <p:nvPr/>
        </p:nvSpPr>
        <p:spPr>
          <a:xfrm flipH="1">
            <a:off x="442913" y="176213"/>
            <a:ext cx="2373312" cy="3252787"/>
          </a:xfrm>
          <a:prstGeom prst="wedgeRoundRectCallout">
            <a:avLst>
              <a:gd name="adj1" fmla="val -47541"/>
              <a:gd name="adj2" fmla="val 5932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E4F7F4DD-7503-4BDD-B112-581ED16E5A5B}"/>
              </a:ext>
            </a:extLst>
          </p:cNvPr>
          <p:cNvSpPr>
            <a:spLocks noGrp="1"/>
          </p:cNvSpPr>
          <p:nvPr>
            <p:ph type="title" idx="4294967295"/>
          </p:nvPr>
        </p:nvSpPr>
        <p:spPr>
          <a:xfrm>
            <a:off x="368300" y="1231900"/>
            <a:ext cx="2522538" cy="1143000"/>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400" dirty="0">
                <a:solidFill>
                  <a:schemeClr val="tx1">
                    <a:lumMod val="65000"/>
                    <a:lumOff val="35000"/>
                  </a:schemeClr>
                </a:solidFill>
              </a:rPr>
              <a:t>How is </a:t>
            </a:r>
            <a:br>
              <a:rPr lang="en-US" sz="5400" dirty="0">
                <a:solidFill>
                  <a:schemeClr val="tx1">
                    <a:lumMod val="65000"/>
                    <a:lumOff val="35000"/>
                  </a:schemeClr>
                </a:solidFill>
              </a:rPr>
            </a:br>
            <a:r>
              <a:rPr lang="en-US" sz="5400" dirty="0">
                <a:solidFill>
                  <a:schemeClr val="tx1">
                    <a:lumMod val="65000"/>
                    <a:lumOff val="35000"/>
                  </a:schemeClr>
                </a:solidFill>
              </a:rPr>
              <a:t>UCLA </a:t>
            </a:r>
            <a:br>
              <a:rPr lang="en-US" sz="5400" dirty="0">
                <a:solidFill>
                  <a:schemeClr val="tx1">
                    <a:lumMod val="65000"/>
                    <a:lumOff val="35000"/>
                  </a:schemeClr>
                </a:solidFill>
              </a:rPr>
            </a:br>
            <a:r>
              <a:rPr lang="en-US" sz="5400" dirty="0">
                <a:solidFill>
                  <a:schemeClr val="tx1">
                    <a:lumMod val="65000"/>
                    <a:lumOff val="35000"/>
                  </a:schemeClr>
                </a:solidFill>
              </a:rPr>
              <a:t>Doing?</a:t>
            </a:r>
            <a:endParaRPr lang="en-US" sz="5400" dirty="0">
              <a:solidFill>
                <a:schemeClr val="tx1">
                  <a:lumMod val="65000"/>
                  <a:lumOff val="35000"/>
                </a:schemeClr>
              </a:solidFill>
              <a:cs typeface="Calibri"/>
            </a:endParaRPr>
          </a:p>
        </p:txBody>
      </p:sp>
      <p:pic>
        <p:nvPicPr>
          <p:cNvPr id="69637" name="Picture 4" descr="A close up of a sign&#10;&#10;Description generated with high confidence">
            <a:extLst>
              <a:ext uri="{FF2B5EF4-FFF2-40B4-BE49-F238E27FC236}">
                <a16:creationId xmlns:a16="http://schemas.microsoft.com/office/drawing/2014/main" id="{3C81DC81-81B7-4605-A27A-F12DDD84A78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6538" y="1530350"/>
            <a:ext cx="5780087"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B97B04-A5E8-4C9D-9915-7A2F0ACEB3E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51945" y="76200"/>
            <a:ext cx="8907826" cy="6690360"/>
          </a:xfrm>
          <a:prstGeom prst="rect">
            <a:avLst/>
          </a:prstGeom>
        </p:spPr>
      </p:pic>
    </p:spTree>
    <p:extLst>
      <p:ext uri="{BB962C8B-B14F-4D97-AF65-F5344CB8AC3E}">
        <p14:creationId xmlns:p14="http://schemas.microsoft.com/office/powerpoint/2010/main" val="3741149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B0F0"/>
        </a:solidFill>
        <a:effectLst/>
      </p:bgPr>
    </p:bg>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D8EBAC27-6FA4-4013-A6C5-6B9C3623DA1F}"/>
              </a:ext>
            </a:extLst>
          </p:cNvPr>
          <p:cNvSpPr/>
          <p:nvPr/>
        </p:nvSpPr>
        <p:spPr>
          <a:xfrm flipH="1">
            <a:off x="442913" y="176213"/>
            <a:ext cx="2373312" cy="3252787"/>
          </a:xfrm>
          <a:prstGeom prst="wedgeRoundRectCallout">
            <a:avLst>
              <a:gd name="adj1" fmla="val -47541"/>
              <a:gd name="adj2" fmla="val 5932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9F718306-52C8-40E6-9E7E-F4604AF25FC1}"/>
              </a:ext>
            </a:extLst>
          </p:cNvPr>
          <p:cNvSpPr>
            <a:spLocks noGrp="1"/>
          </p:cNvSpPr>
          <p:nvPr>
            <p:ph type="title" idx="4294967295"/>
          </p:nvPr>
        </p:nvSpPr>
        <p:spPr>
          <a:xfrm>
            <a:off x="368300" y="1231900"/>
            <a:ext cx="2522538" cy="1143000"/>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400" dirty="0">
                <a:solidFill>
                  <a:schemeClr val="tx1">
                    <a:lumMod val="65000"/>
                    <a:lumOff val="35000"/>
                  </a:schemeClr>
                </a:solidFill>
              </a:rPr>
              <a:t>How is </a:t>
            </a:r>
            <a:br>
              <a:rPr lang="en-US" sz="5400" dirty="0">
                <a:solidFill>
                  <a:schemeClr val="tx1">
                    <a:lumMod val="65000"/>
                    <a:lumOff val="35000"/>
                  </a:schemeClr>
                </a:solidFill>
              </a:rPr>
            </a:br>
            <a:r>
              <a:rPr lang="en-US" sz="5400" dirty="0">
                <a:solidFill>
                  <a:schemeClr val="tx1">
                    <a:lumMod val="65000"/>
                    <a:lumOff val="35000"/>
                  </a:schemeClr>
                </a:solidFill>
              </a:rPr>
              <a:t>UCLA </a:t>
            </a:r>
            <a:br>
              <a:rPr lang="en-US" sz="5400" dirty="0">
                <a:solidFill>
                  <a:schemeClr val="tx1">
                    <a:lumMod val="65000"/>
                    <a:lumOff val="35000"/>
                  </a:schemeClr>
                </a:solidFill>
              </a:rPr>
            </a:br>
            <a:r>
              <a:rPr lang="en-US" sz="5400" dirty="0">
                <a:solidFill>
                  <a:schemeClr val="tx1">
                    <a:lumMod val="65000"/>
                    <a:lumOff val="35000"/>
                  </a:schemeClr>
                </a:solidFill>
              </a:rPr>
              <a:t>Doing?</a:t>
            </a:r>
            <a:endParaRPr lang="en-US" sz="5400" dirty="0">
              <a:solidFill>
                <a:schemeClr val="tx1">
                  <a:lumMod val="65000"/>
                  <a:lumOff val="35000"/>
                </a:schemeClr>
              </a:solidFill>
              <a:cs typeface="Calibri"/>
            </a:endParaRPr>
          </a:p>
        </p:txBody>
      </p:sp>
      <p:pic>
        <p:nvPicPr>
          <p:cNvPr id="75782" name="Picture 4" descr="A close up of a sign&#10;&#10;Description generated with high confidence">
            <a:extLst>
              <a:ext uri="{FF2B5EF4-FFF2-40B4-BE49-F238E27FC236}">
                <a16:creationId xmlns:a16="http://schemas.microsoft.com/office/drawing/2014/main" id="{62BA7761-0628-4DC8-80EA-A90982A2E5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6538" y="1530350"/>
            <a:ext cx="5780087"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0A3189CD-B393-428A-BF8E-25B24AE09C74}"/>
              </a:ext>
            </a:extLst>
          </p:cNvPr>
          <p:cNvSpPr txBox="1">
            <a:spLocks noChangeArrowheads="1"/>
          </p:cNvSpPr>
          <p:nvPr/>
        </p:nvSpPr>
        <p:spPr bwMode="auto">
          <a:xfrm>
            <a:off x="3857625" y="968375"/>
            <a:ext cx="53517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a:solidFill>
                  <a:schemeClr val="bg1"/>
                </a:solidFill>
                <a:latin typeface="Calibri"/>
                <a:cs typeface="Calibri"/>
              </a:rPr>
              <a:t>We're reducing our need for energy through </a:t>
            </a:r>
            <a:r>
              <a:rPr lang="en-US" altLang="en-US" sz="3200" u="sng" dirty="0">
                <a:solidFill>
                  <a:schemeClr val="bg1"/>
                </a:solidFill>
                <a:latin typeface="Calibri"/>
                <a:cs typeface="Calibri"/>
              </a:rPr>
              <a:t>efficiency</a:t>
            </a:r>
            <a:r>
              <a:rPr lang="en-US" altLang="en-US" sz="3200" dirty="0">
                <a:solidFill>
                  <a:schemeClr val="bg1"/>
                </a:solidFill>
                <a:latin typeface="Calibri"/>
                <a:cs typeface="Calibri"/>
              </a:rPr>
              <a:t>...</a:t>
            </a:r>
          </a:p>
        </p:txBody>
      </p:sp>
    </p:spTree>
    <p:extLst>
      <p:ext uri="{BB962C8B-B14F-4D97-AF65-F5344CB8AC3E}">
        <p14:creationId xmlns:p14="http://schemas.microsoft.com/office/powerpoint/2010/main" val="3449890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7" name="Picture 7">
            <a:extLst>
              <a:ext uri="{FF2B5EF4-FFF2-40B4-BE49-F238E27FC236}">
                <a16:creationId xmlns:a16="http://schemas.microsoft.com/office/drawing/2014/main" id="{0CE4E818-33D7-42F7-AA13-AD0A67A300F5}"/>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4042" t="9732" b="-1"/>
          <a:stretch/>
        </p:blipFill>
        <p:spPr bwMode="auto">
          <a:xfrm>
            <a:off x="4158397" y="5930172"/>
            <a:ext cx="988195" cy="36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12">
            <a:extLst>
              <a:ext uri="{FF2B5EF4-FFF2-40B4-BE49-F238E27FC236}">
                <a16:creationId xmlns:a16="http://schemas.microsoft.com/office/drawing/2014/main" id="{55CE3FB7-7A33-4D41-88DF-DCB7A1B2314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82588" y="577795"/>
            <a:ext cx="48498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19">
            <a:extLst>
              <a:ext uri="{FF2B5EF4-FFF2-40B4-BE49-F238E27FC236}">
                <a16:creationId xmlns:a16="http://schemas.microsoft.com/office/drawing/2014/main" id="{3E6BC75F-5905-4268-8EB3-6F48CB8D74C6}"/>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5078" b="3238"/>
          <a:stretch/>
        </p:blipFill>
        <p:spPr bwMode="auto">
          <a:xfrm>
            <a:off x="2928693" y="5872756"/>
            <a:ext cx="974728" cy="37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10">
            <a:extLst>
              <a:ext uri="{FF2B5EF4-FFF2-40B4-BE49-F238E27FC236}">
                <a16:creationId xmlns:a16="http://schemas.microsoft.com/office/drawing/2014/main" id="{5BA4E604-6619-4678-9858-5B24900E1205}"/>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5078" b="13718"/>
          <a:stretch/>
        </p:blipFill>
        <p:spPr bwMode="auto">
          <a:xfrm>
            <a:off x="1576771" y="5872756"/>
            <a:ext cx="974728" cy="32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2">
            <a:extLst>
              <a:ext uri="{FF2B5EF4-FFF2-40B4-BE49-F238E27FC236}">
                <a16:creationId xmlns:a16="http://schemas.microsoft.com/office/drawing/2014/main" id="{8A99F588-3D61-4AE8-AD7C-1EF13ED0C4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0694" y="2884825"/>
            <a:ext cx="2930905" cy="137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8">
            <a:extLst>
              <a:ext uri="{FF2B5EF4-FFF2-40B4-BE49-F238E27FC236}">
                <a16:creationId xmlns:a16="http://schemas.microsoft.com/office/drawing/2014/main" id="{776BFD95-1445-44A9-A1EE-1061744EEC6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060694" y="4810539"/>
            <a:ext cx="2930905" cy="149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3">
            <a:extLst>
              <a:ext uri="{FF2B5EF4-FFF2-40B4-BE49-F238E27FC236}">
                <a16:creationId xmlns:a16="http://schemas.microsoft.com/office/drawing/2014/main" id="{EE0D8A03-71AD-4388-B584-35862E1F098A}"/>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054803" y="863429"/>
            <a:ext cx="2939972" cy="149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95D8AF2-B0E2-458E-9D4A-A394B9274EA3}"/>
              </a:ext>
            </a:extLst>
          </p:cNvPr>
          <p:cNvPicPr>
            <a:picLocks noChangeAspect="1"/>
          </p:cNvPicPr>
          <p:nvPr/>
        </p:nvPicPr>
        <p:blipFill>
          <a:blip r:embed="rId10"/>
          <a:stretch>
            <a:fillRect/>
          </a:stretch>
        </p:blipFill>
        <p:spPr>
          <a:xfrm>
            <a:off x="149225" y="1263457"/>
            <a:ext cx="5769480" cy="3957040"/>
          </a:xfrm>
          <a:prstGeom prst="rect">
            <a:avLst/>
          </a:prstGeom>
        </p:spPr>
      </p:pic>
      <p:pic>
        <p:nvPicPr>
          <p:cNvPr id="5" name="Picture 4">
            <a:extLst>
              <a:ext uri="{FF2B5EF4-FFF2-40B4-BE49-F238E27FC236}">
                <a16:creationId xmlns:a16="http://schemas.microsoft.com/office/drawing/2014/main" id="{3029A40D-3456-464B-AFE2-3FF51511643A}"/>
              </a:ext>
            </a:extLst>
          </p:cNvPr>
          <p:cNvPicPr>
            <a:picLocks noChangeAspect="1"/>
          </p:cNvPicPr>
          <p:nvPr/>
        </p:nvPicPr>
        <p:blipFill>
          <a:blip r:embed="rId11"/>
          <a:stretch>
            <a:fillRect/>
          </a:stretch>
        </p:blipFill>
        <p:spPr>
          <a:xfrm>
            <a:off x="3889340" y="5938151"/>
            <a:ext cx="238158" cy="228632"/>
          </a:xfrm>
          <a:prstGeom prst="rect">
            <a:avLst/>
          </a:prstGeom>
        </p:spPr>
      </p:pic>
      <p:pic>
        <p:nvPicPr>
          <p:cNvPr id="7" name="Picture 6">
            <a:extLst>
              <a:ext uri="{FF2B5EF4-FFF2-40B4-BE49-F238E27FC236}">
                <a16:creationId xmlns:a16="http://schemas.microsoft.com/office/drawing/2014/main" id="{69EDE23A-512D-438D-844A-40FDCD7BD286}"/>
              </a:ext>
            </a:extLst>
          </p:cNvPr>
          <p:cNvPicPr>
            <a:picLocks noChangeAspect="1"/>
          </p:cNvPicPr>
          <p:nvPr/>
        </p:nvPicPr>
        <p:blipFill>
          <a:blip r:embed="rId12"/>
          <a:stretch>
            <a:fillRect/>
          </a:stretch>
        </p:blipFill>
        <p:spPr>
          <a:xfrm>
            <a:off x="2690534" y="5939770"/>
            <a:ext cx="238158" cy="228632"/>
          </a:xfrm>
          <a:prstGeom prst="rect">
            <a:avLst/>
          </a:prstGeom>
        </p:spPr>
      </p:pic>
      <p:pic>
        <p:nvPicPr>
          <p:cNvPr id="8" name="Picture 7">
            <a:extLst>
              <a:ext uri="{FF2B5EF4-FFF2-40B4-BE49-F238E27FC236}">
                <a16:creationId xmlns:a16="http://schemas.microsoft.com/office/drawing/2014/main" id="{45C8E7CA-FB92-4139-9527-B14B2D33C536}"/>
              </a:ext>
            </a:extLst>
          </p:cNvPr>
          <p:cNvPicPr>
            <a:picLocks noChangeAspect="1"/>
          </p:cNvPicPr>
          <p:nvPr/>
        </p:nvPicPr>
        <p:blipFill>
          <a:blip r:embed="rId13"/>
          <a:stretch>
            <a:fillRect/>
          </a:stretch>
        </p:blipFill>
        <p:spPr>
          <a:xfrm>
            <a:off x="1292851" y="5919546"/>
            <a:ext cx="238158" cy="22863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B0F0"/>
        </a:solidFill>
        <a:effectLst/>
      </p:bgPr>
    </p:bg>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D8EBAC27-6FA4-4013-A6C5-6B9C3623DA1F}"/>
              </a:ext>
            </a:extLst>
          </p:cNvPr>
          <p:cNvSpPr/>
          <p:nvPr/>
        </p:nvSpPr>
        <p:spPr>
          <a:xfrm flipH="1">
            <a:off x="442913" y="176213"/>
            <a:ext cx="2373312" cy="3252787"/>
          </a:xfrm>
          <a:prstGeom prst="wedgeRoundRectCallout">
            <a:avLst>
              <a:gd name="adj1" fmla="val -47541"/>
              <a:gd name="adj2" fmla="val 5932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9F718306-52C8-40E6-9E7E-F4604AF25FC1}"/>
              </a:ext>
            </a:extLst>
          </p:cNvPr>
          <p:cNvSpPr>
            <a:spLocks noGrp="1"/>
          </p:cNvSpPr>
          <p:nvPr>
            <p:ph type="title" idx="4294967295"/>
          </p:nvPr>
        </p:nvSpPr>
        <p:spPr>
          <a:xfrm>
            <a:off x="368300" y="1231900"/>
            <a:ext cx="2522538" cy="1143000"/>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400" dirty="0">
                <a:solidFill>
                  <a:schemeClr val="tx1">
                    <a:lumMod val="65000"/>
                    <a:lumOff val="35000"/>
                  </a:schemeClr>
                </a:solidFill>
              </a:rPr>
              <a:t>How is </a:t>
            </a:r>
            <a:br>
              <a:rPr lang="en-US" sz="5400" dirty="0">
                <a:solidFill>
                  <a:schemeClr val="tx1">
                    <a:lumMod val="65000"/>
                    <a:lumOff val="35000"/>
                  </a:schemeClr>
                </a:solidFill>
              </a:rPr>
            </a:br>
            <a:r>
              <a:rPr lang="en-US" sz="5400" dirty="0">
                <a:solidFill>
                  <a:schemeClr val="tx1">
                    <a:lumMod val="65000"/>
                    <a:lumOff val="35000"/>
                  </a:schemeClr>
                </a:solidFill>
              </a:rPr>
              <a:t>UCLA </a:t>
            </a:r>
            <a:br>
              <a:rPr lang="en-US" sz="5400" dirty="0">
                <a:solidFill>
                  <a:schemeClr val="tx1">
                    <a:lumMod val="65000"/>
                    <a:lumOff val="35000"/>
                  </a:schemeClr>
                </a:solidFill>
              </a:rPr>
            </a:br>
            <a:r>
              <a:rPr lang="en-US" sz="5400" dirty="0">
                <a:solidFill>
                  <a:schemeClr val="tx1">
                    <a:lumMod val="65000"/>
                    <a:lumOff val="35000"/>
                  </a:schemeClr>
                </a:solidFill>
              </a:rPr>
              <a:t>Doing?</a:t>
            </a:r>
            <a:endParaRPr lang="en-US" sz="5400" dirty="0">
              <a:solidFill>
                <a:schemeClr val="tx1">
                  <a:lumMod val="65000"/>
                  <a:lumOff val="35000"/>
                </a:schemeClr>
              </a:solidFill>
              <a:cs typeface="Calibri"/>
            </a:endParaRPr>
          </a:p>
        </p:txBody>
      </p:sp>
      <p:pic>
        <p:nvPicPr>
          <p:cNvPr id="75782" name="Picture 4" descr="A close up of a sign&#10;&#10;Description generated with high confidence">
            <a:extLst>
              <a:ext uri="{FF2B5EF4-FFF2-40B4-BE49-F238E27FC236}">
                <a16:creationId xmlns:a16="http://schemas.microsoft.com/office/drawing/2014/main" id="{62BA7761-0628-4DC8-80EA-A90982A2E5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6538" y="1530350"/>
            <a:ext cx="5780087"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0A3189CD-B393-428A-BF8E-25B24AE09C74}"/>
              </a:ext>
            </a:extLst>
          </p:cNvPr>
          <p:cNvSpPr txBox="1">
            <a:spLocks noChangeArrowheads="1"/>
          </p:cNvSpPr>
          <p:nvPr/>
        </p:nvSpPr>
        <p:spPr bwMode="auto">
          <a:xfrm>
            <a:off x="3857625" y="968375"/>
            <a:ext cx="53517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a:solidFill>
                  <a:schemeClr val="bg1"/>
                </a:solidFill>
                <a:latin typeface="Calibri"/>
                <a:cs typeface="Calibri"/>
              </a:rPr>
              <a:t>We're reducing our need for energy through </a:t>
            </a:r>
            <a:r>
              <a:rPr lang="en-US" altLang="en-US" sz="3200" u="sng" dirty="0">
                <a:solidFill>
                  <a:schemeClr val="bg1"/>
                </a:solidFill>
                <a:latin typeface="Calibri"/>
                <a:cs typeface="Calibri"/>
              </a:rPr>
              <a:t>efficiency</a:t>
            </a:r>
            <a:r>
              <a:rPr lang="en-US" altLang="en-US" sz="3200" dirty="0">
                <a:solidFill>
                  <a:schemeClr val="bg1"/>
                </a:solidFill>
                <a:latin typeface="Calibri"/>
                <a:cs typeface="Calibri"/>
              </a:rPr>
              <a:t>...</a:t>
            </a:r>
          </a:p>
        </p:txBody>
      </p:sp>
      <p:sp>
        <p:nvSpPr>
          <p:cNvPr id="4" name="TextBox 8">
            <a:extLst>
              <a:ext uri="{FF2B5EF4-FFF2-40B4-BE49-F238E27FC236}">
                <a16:creationId xmlns:a16="http://schemas.microsoft.com/office/drawing/2014/main" id="{271909DD-F36E-4175-ACDD-4E6F7FCA7C15}"/>
              </a:ext>
            </a:extLst>
          </p:cNvPr>
          <p:cNvSpPr txBox="1">
            <a:spLocks noChangeArrowheads="1"/>
          </p:cNvSpPr>
          <p:nvPr/>
        </p:nvSpPr>
        <p:spPr bwMode="auto">
          <a:xfrm>
            <a:off x="4828037" y="2830992"/>
            <a:ext cx="40959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200" dirty="0">
                <a:solidFill>
                  <a:schemeClr val="bg1"/>
                </a:solidFill>
                <a:latin typeface="Calibri"/>
                <a:cs typeface="Calibri"/>
              </a:rPr>
              <a:t>using more </a:t>
            </a:r>
            <a:r>
              <a:rPr lang="en-US" altLang="en-US" sz="3200" u="sng" dirty="0">
                <a:solidFill>
                  <a:schemeClr val="bg1"/>
                </a:solidFill>
                <a:latin typeface="Calibri"/>
                <a:cs typeface="Calibri"/>
              </a:rPr>
              <a:t>renewables</a:t>
            </a:r>
            <a:r>
              <a:rPr lang="en-US" altLang="en-US" sz="3200" dirty="0">
                <a:solidFill>
                  <a:schemeClr val="bg1"/>
                </a:solidFill>
                <a:latin typeface="Calibri"/>
                <a:cs typeface="Calibri"/>
              </a:rPr>
              <a:t> instead of fossil fuels...</a:t>
            </a:r>
            <a:endParaRPr lang="en-US" altLang="en-US" sz="3200" dirty="0">
              <a:solidFill>
                <a:schemeClr val="bg1"/>
              </a:solidFill>
              <a:cs typeface="Calibri"/>
            </a:endParaRPr>
          </a:p>
        </p:txBody>
      </p:sp>
    </p:spTree>
    <p:extLst>
      <p:ext uri="{BB962C8B-B14F-4D97-AF65-F5344CB8AC3E}">
        <p14:creationId xmlns:p14="http://schemas.microsoft.com/office/powerpoint/2010/main" val="3353977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A person standing in front of a building&#10;&#10;Description generated with very high confidence">
            <a:extLst>
              <a:ext uri="{FF2B5EF4-FFF2-40B4-BE49-F238E27FC236}">
                <a16:creationId xmlns:a16="http://schemas.microsoft.com/office/drawing/2014/main" id="{847FD9FC-60D6-435D-9545-3B20866BFED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66977" y="1"/>
            <a:ext cx="4945372" cy="3404110"/>
          </a:xfrm>
          <a:prstGeom prst="rect">
            <a:avLst/>
          </a:prstGeom>
        </p:spPr>
      </p:pic>
      <p:pic>
        <p:nvPicPr>
          <p:cNvPr id="3" name="Content Placeholder 3"/>
          <p:cNvPicPr>
            <a:picLocks noChangeAspect="1"/>
          </p:cNvPicPr>
          <p:nvPr/>
        </p:nvPicPr>
        <p:blipFill rotWithShape="1">
          <a:blip r:embed="rId4" cstate="hqprint">
            <a:extLst>
              <a:ext uri="{28A0092B-C50C-407E-A947-70E740481C1C}">
                <a14:useLocalDpi xmlns:a14="http://schemas.microsoft.com/office/drawing/2010/main" val="0"/>
              </a:ext>
            </a:extLst>
          </a:blip>
          <a:srcRect t="-1"/>
          <a:stretch/>
        </p:blipFill>
        <p:spPr>
          <a:xfrm>
            <a:off x="4459705" y="3449053"/>
            <a:ext cx="4748464" cy="340894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59705" y="-72803"/>
            <a:ext cx="4695807" cy="3521856"/>
          </a:xfrm>
          <a:prstGeom prst="rect">
            <a:avLst/>
          </a:prstGeom>
        </p:spPr>
      </p:pic>
      <p:pic>
        <p:nvPicPr>
          <p:cNvPr id="5" name="Content Placeholder 5">
            <a:extLst>
              <a:ext uri="{FF2B5EF4-FFF2-40B4-BE49-F238E27FC236}">
                <a16:creationId xmlns:a16="http://schemas.microsoft.com/office/drawing/2014/main" id="{CEA16D94-9B79-4307-A1EE-A8FB310B683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32085" y="3419091"/>
            <a:ext cx="4505679" cy="343890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15849" y="107355"/>
            <a:ext cx="2111803" cy="523220"/>
          </a:xfrm>
          <a:prstGeom prst="rect">
            <a:avLst/>
          </a:prstGeom>
          <a:solidFill>
            <a:srgbClr val="01A1DD"/>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n-ea"/>
                <a:cs typeface="+mn-cs"/>
              </a:rPr>
              <a:t>On-site solar</a:t>
            </a:r>
          </a:p>
        </p:txBody>
      </p:sp>
      <p:sp>
        <p:nvSpPr>
          <p:cNvPr id="13" name="TextBox 12"/>
          <p:cNvSpPr txBox="1"/>
          <p:nvPr/>
        </p:nvSpPr>
        <p:spPr>
          <a:xfrm>
            <a:off x="4737684" y="3509349"/>
            <a:ext cx="1222855" cy="523220"/>
          </a:xfrm>
          <a:prstGeom prst="rect">
            <a:avLst/>
          </a:prstGeom>
          <a:solidFill>
            <a:srgbClr val="01A1DD"/>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n-ea"/>
                <a:cs typeface="+mn-cs"/>
              </a:rPr>
              <a:t>Biogas</a:t>
            </a:r>
          </a:p>
        </p:txBody>
      </p:sp>
      <p:sp>
        <p:nvSpPr>
          <p:cNvPr id="14" name="TextBox 13"/>
          <p:cNvSpPr txBox="1"/>
          <p:nvPr/>
        </p:nvSpPr>
        <p:spPr>
          <a:xfrm>
            <a:off x="152400" y="3509349"/>
            <a:ext cx="3101270" cy="523220"/>
          </a:xfrm>
          <a:prstGeom prst="rect">
            <a:avLst/>
          </a:prstGeom>
          <a:solidFill>
            <a:srgbClr val="01A1DD"/>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n-ea"/>
                <a:cs typeface="+mn-cs"/>
              </a:rPr>
              <a:t>Cogeneration Plant</a:t>
            </a:r>
          </a:p>
        </p:txBody>
      </p:sp>
      <p:sp>
        <p:nvSpPr>
          <p:cNvPr id="15" name="TextBox 14"/>
          <p:cNvSpPr txBox="1"/>
          <p:nvPr/>
        </p:nvSpPr>
        <p:spPr>
          <a:xfrm>
            <a:off x="4737684" y="107355"/>
            <a:ext cx="2111803" cy="523220"/>
          </a:xfrm>
          <a:prstGeom prst="rect">
            <a:avLst/>
          </a:prstGeom>
          <a:solidFill>
            <a:srgbClr val="01A1DD"/>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pitchFamily="34" charset="0"/>
                <a:ea typeface="+mn-ea"/>
                <a:cs typeface="+mn-cs"/>
              </a:rPr>
              <a:t>Off-site solar</a:t>
            </a:r>
          </a:p>
        </p:txBody>
      </p:sp>
    </p:spTree>
    <p:extLst>
      <p:ext uri="{BB962C8B-B14F-4D97-AF65-F5344CB8AC3E}">
        <p14:creationId xmlns:p14="http://schemas.microsoft.com/office/powerpoint/2010/main" val="4016605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B0F0"/>
        </a:solidFill>
        <a:effectLst/>
      </p:bgPr>
    </p:bg>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D8EBAC27-6FA4-4013-A6C5-6B9C3623DA1F}"/>
              </a:ext>
            </a:extLst>
          </p:cNvPr>
          <p:cNvSpPr/>
          <p:nvPr/>
        </p:nvSpPr>
        <p:spPr>
          <a:xfrm flipH="1">
            <a:off x="442913" y="176213"/>
            <a:ext cx="2373312" cy="3252787"/>
          </a:xfrm>
          <a:prstGeom prst="wedgeRoundRectCallout">
            <a:avLst>
              <a:gd name="adj1" fmla="val -47541"/>
              <a:gd name="adj2" fmla="val 5932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9F718306-52C8-40E6-9E7E-F4604AF25FC1}"/>
              </a:ext>
            </a:extLst>
          </p:cNvPr>
          <p:cNvSpPr>
            <a:spLocks noGrp="1"/>
          </p:cNvSpPr>
          <p:nvPr>
            <p:ph type="title" idx="4294967295"/>
          </p:nvPr>
        </p:nvSpPr>
        <p:spPr>
          <a:xfrm>
            <a:off x="368300" y="1231900"/>
            <a:ext cx="2522538" cy="1143000"/>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400" dirty="0">
                <a:solidFill>
                  <a:schemeClr val="tx1">
                    <a:lumMod val="65000"/>
                    <a:lumOff val="35000"/>
                  </a:schemeClr>
                </a:solidFill>
              </a:rPr>
              <a:t>How is </a:t>
            </a:r>
            <a:br>
              <a:rPr lang="en-US" sz="5400" dirty="0">
                <a:solidFill>
                  <a:schemeClr val="tx1">
                    <a:lumMod val="65000"/>
                    <a:lumOff val="35000"/>
                  </a:schemeClr>
                </a:solidFill>
              </a:rPr>
            </a:br>
            <a:r>
              <a:rPr lang="en-US" sz="5400" dirty="0">
                <a:solidFill>
                  <a:schemeClr val="tx1">
                    <a:lumMod val="65000"/>
                    <a:lumOff val="35000"/>
                  </a:schemeClr>
                </a:solidFill>
              </a:rPr>
              <a:t>UCLA </a:t>
            </a:r>
            <a:br>
              <a:rPr lang="en-US" sz="5400" dirty="0">
                <a:solidFill>
                  <a:schemeClr val="tx1">
                    <a:lumMod val="65000"/>
                    <a:lumOff val="35000"/>
                  </a:schemeClr>
                </a:solidFill>
              </a:rPr>
            </a:br>
            <a:r>
              <a:rPr lang="en-US" sz="5400" dirty="0">
                <a:solidFill>
                  <a:schemeClr val="tx1">
                    <a:lumMod val="65000"/>
                    <a:lumOff val="35000"/>
                  </a:schemeClr>
                </a:solidFill>
              </a:rPr>
              <a:t>Doing?</a:t>
            </a:r>
            <a:endParaRPr lang="en-US" sz="5400" dirty="0">
              <a:solidFill>
                <a:schemeClr val="tx1">
                  <a:lumMod val="65000"/>
                  <a:lumOff val="35000"/>
                </a:schemeClr>
              </a:solidFill>
              <a:cs typeface="Calibri"/>
            </a:endParaRPr>
          </a:p>
        </p:txBody>
      </p:sp>
      <p:pic>
        <p:nvPicPr>
          <p:cNvPr id="75782" name="Picture 4" descr="A close up of a sign&#10;&#10;Description generated with high confidence">
            <a:extLst>
              <a:ext uri="{FF2B5EF4-FFF2-40B4-BE49-F238E27FC236}">
                <a16:creationId xmlns:a16="http://schemas.microsoft.com/office/drawing/2014/main" id="{62BA7761-0628-4DC8-80EA-A90982A2E5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6538" y="1530350"/>
            <a:ext cx="5780087"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A98CB92C-6048-4F5A-9FFD-C3F51CD7033C}"/>
              </a:ext>
            </a:extLst>
          </p:cNvPr>
          <p:cNvSpPr txBox="1">
            <a:spLocks noChangeArrowheads="1"/>
          </p:cNvSpPr>
          <p:nvPr/>
        </p:nvSpPr>
        <p:spPr bwMode="auto">
          <a:xfrm>
            <a:off x="5414835" y="4671294"/>
            <a:ext cx="39702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dirty="0">
                <a:solidFill>
                  <a:schemeClr val="bg1"/>
                </a:solidFill>
                <a:latin typeface="Calibri"/>
                <a:cs typeface="Calibri"/>
              </a:rPr>
              <a:t>and </a:t>
            </a:r>
            <a:r>
              <a:rPr lang="en-US" altLang="en-US" sz="3200" u="sng" dirty="0">
                <a:solidFill>
                  <a:schemeClr val="bg1"/>
                </a:solidFill>
                <a:latin typeface="Calibri"/>
                <a:cs typeface="Calibri"/>
              </a:rPr>
              <a:t>offsetting </a:t>
            </a:r>
            <a:r>
              <a:rPr lang="en-US" altLang="en-US" sz="3200" dirty="0">
                <a:solidFill>
                  <a:schemeClr val="bg1"/>
                </a:solidFill>
                <a:latin typeface="Calibri"/>
                <a:cs typeface="Calibri"/>
              </a:rPr>
              <a:t>our remaining emissions</a:t>
            </a:r>
            <a:endParaRPr lang="en-US" dirty="0">
              <a:solidFill>
                <a:schemeClr val="bg1"/>
              </a:solidFill>
              <a:cs typeface="Calibri"/>
            </a:endParaRPr>
          </a:p>
        </p:txBody>
      </p:sp>
      <p:sp>
        <p:nvSpPr>
          <p:cNvPr id="3" name="TextBox 3">
            <a:extLst>
              <a:ext uri="{FF2B5EF4-FFF2-40B4-BE49-F238E27FC236}">
                <a16:creationId xmlns:a16="http://schemas.microsoft.com/office/drawing/2014/main" id="{0A3189CD-B393-428A-BF8E-25B24AE09C74}"/>
              </a:ext>
            </a:extLst>
          </p:cNvPr>
          <p:cNvSpPr txBox="1">
            <a:spLocks noChangeArrowheads="1"/>
          </p:cNvSpPr>
          <p:nvPr/>
        </p:nvSpPr>
        <p:spPr bwMode="auto">
          <a:xfrm>
            <a:off x="3857625" y="968375"/>
            <a:ext cx="53517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a:solidFill>
                  <a:schemeClr val="bg1"/>
                </a:solidFill>
                <a:latin typeface="Calibri"/>
                <a:cs typeface="Calibri"/>
              </a:rPr>
              <a:t>We're reducing our need for energy through </a:t>
            </a:r>
            <a:r>
              <a:rPr lang="en-US" altLang="en-US" sz="3200" u="sng" dirty="0">
                <a:solidFill>
                  <a:schemeClr val="bg1"/>
                </a:solidFill>
                <a:latin typeface="Calibri"/>
                <a:cs typeface="Calibri"/>
              </a:rPr>
              <a:t>efficiency</a:t>
            </a:r>
            <a:r>
              <a:rPr lang="en-US" altLang="en-US" sz="3200" dirty="0">
                <a:solidFill>
                  <a:schemeClr val="bg1"/>
                </a:solidFill>
                <a:latin typeface="Calibri"/>
                <a:cs typeface="Calibri"/>
              </a:rPr>
              <a:t>...</a:t>
            </a:r>
          </a:p>
        </p:txBody>
      </p:sp>
      <p:sp>
        <p:nvSpPr>
          <p:cNvPr id="4" name="TextBox 8">
            <a:extLst>
              <a:ext uri="{FF2B5EF4-FFF2-40B4-BE49-F238E27FC236}">
                <a16:creationId xmlns:a16="http://schemas.microsoft.com/office/drawing/2014/main" id="{271909DD-F36E-4175-ACDD-4E6F7FCA7C15}"/>
              </a:ext>
            </a:extLst>
          </p:cNvPr>
          <p:cNvSpPr txBox="1">
            <a:spLocks noChangeArrowheads="1"/>
          </p:cNvSpPr>
          <p:nvPr/>
        </p:nvSpPr>
        <p:spPr bwMode="auto">
          <a:xfrm>
            <a:off x="4828037" y="2830992"/>
            <a:ext cx="40959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200" dirty="0">
                <a:solidFill>
                  <a:schemeClr val="bg1"/>
                </a:solidFill>
                <a:latin typeface="Calibri"/>
                <a:cs typeface="Calibri"/>
              </a:rPr>
              <a:t>using more </a:t>
            </a:r>
            <a:r>
              <a:rPr lang="en-US" altLang="en-US" sz="3200" u="sng" dirty="0">
                <a:solidFill>
                  <a:schemeClr val="bg1"/>
                </a:solidFill>
                <a:latin typeface="Calibri"/>
                <a:cs typeface="Calibri"/>
              </a:rPr>
              <a:t>renewables</a:t>
            </a:r>
            <a:r>
              <a:rPr lang="en-US" altLang="en-US" sz="3200" dirty="0">
                <a:solidFill>
                  <a:schemeClr val="bg1"/>
                </a:solidFill>
                <a:latin typeface="Calibri"/>
                <a:cs typeface="Calibri"/>
              </a:rPr>
              <a:t> instead of fossil fuels...</a:t>
            </a:r>
            <a:endParaRPr lang="en-US" altLang="en-US" sz="3200" dirty="0">
              <a:solidFill>
                <a:schemeClr val="bg1"/>
              </a:solidFill>
              <a:cs typeface="Calibri"/>
            </a:endParaRPr>
          </a:p>
        </p:txBody>
      </p:sp>
    </p:spTree>
    <p:extLst>
      <p:ext uri="{BB962C8B-B14F-4D97-AF65-F5344CB8AC3E}">
        <p14:creationId xmlns:p14="http://schemas.microsoft.com/office/powerpoint/2010/main" val="2680898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sign&#10;&#10;Description generated with high confidence">
            <a:extLst>
              <a:ext uri="{FF2B5EF4-FFF2-40B4-BE49-F238E27FC236}">
                <a16:creationId xmlns:a16="http://schemas.microsoft.com/office/drawing/2014/main" id="{BFDD53F8-E473-4461-9E84-C549B3121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89" y="1496145"/>
            <a:ext cx="2667000" cy="2571750"/>
          </a:xfrm>
          <a:prstGeom prst="rect">
            <a:avLst/>
          </a:prstGeom>
        </p:spPr>
      </p:pic>
      <p:pic>
        <p:nvPicPr>
          <p:cNvPr id="5" name="Picture 7" descr="A person holding his hands up&#10;&#10;Description generated with very high confidence">
            <a:extLst>
              <a:ext uri="{FF2B5EF4-FFF2-40B4-BE49-F238E27FC236}">
                <a16:creationId xmlns:a16="http://schemas.microsoft.com/office/drawing/2014/main" id="{7E5D46EC-0315-4294-826B-AF57D41CC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921" y="2652621"/>
            <a:ext cx="5418860" cy="3600345"/>
          </a:xfrm>
          <a:prstGeom prst="rect">
            <a:avLst/>
          </a:prstGeom>
          <a:ln>
            <a:solidFill>
              <a:schemeClr val="accent1"/>
            </a:solidFill>
          </a:ln>
          <a:effectLst>
            <a:softEdge rad="63500"/>
          </a:effectLst>
        </p:spPr>
      </p:pic>
      <p:sp>
        <p:nvSpPr>
          <p:cNvPr id="7" name="TextBox 7">
            <a:extLst>
              <a:ext uri="{FF2B5EF4-FFF2-40B4-BE49-F238E27FC236}">
                <a16:creationId xmlns:a16="http://schemas.microsoft.com/office/drawing/2014/main" id="{A3C7BC0C-A22E-45F2-B8C3-D9671D1CD368}"/>
              </a:ext>
            </a:extLst>
          </p:cNvPr>
          <p:cNvSpPr txBox="1">
            <a:spLocks noChangeArrowheads="1"/>
          </p:cNvSpPr>
          <p:nvPr/>
        </p:nvSpPr>
        <p:spPr bwMode="auto">
          <a:xfrm>
            <a:off x="854412" y="270055"/>
            <a:ext cx="743517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anchor="t">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altLang="en-US" sz="3200" b="1">
                <a:solidFill>
                  <a:srgbClr val="00A1DF"/>
                </a:solidFill>
                <a:latin typeface="Calibri"/>
                <a:cs typeface="Calibri"/>
              </a:rPr>
              <a:t> Carbon-neutral concrete offsets emissions </a:t>
            </a:r>
            <a:endParaRPr lang="en-US" altLang="en-US" sz="3200" b="1">
              <a:solidFill>
                <a:srgbClr val="00A1DF"/>
              </a:solidFill>
              <a:cs typeface="Calibri"/>
            </a:endParaRPr>
          </a:p>
        </p:txBody>
      </p:sp>
      <p:cxnSp>
        <p:nvCxnSpPr>
          <p:cNvPr id="3" name="Straight Arrow Connector 2">
            <a:extLst>
              <a:ext uri="{FF2B5EF4-FFF2-40B4-BE49-F238E27FC236}">
                <a16:creationId xmlns:a16="http://schemas.microsoft.com/office/drawing/2014/main" id="{5D005AFC-10CF-4C3B-9F58-4015FA18514D}"/>
              </a:ext>
            </a:extLst>
          </p:cNvPr>
          <p:cNvCxnSpPr>
            <a:cxnSpLocks/>
          </p:cNvCxnSpPr>
          <p:nvPr/>
        </p:nvCxnSpPr>
        <p:spPr>
          <a:xfrm flipV="1">
            <a:off x="2431055" y="3588012"/>
            <a:ext cx="3293884" cy="638793"/>
          </a:xfrm>
          <a:prstGeom prst="straightConnector1">
            <a:avLst/>
          </a:prstGeom>
          <a:ln w="12700"/>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C3985FD-C957-4039-92CC-BECBFF36603F}"/>
              </a:ext>
            </a:extLst>
          </p:cNvPr>
          <p:cNvCxnSpPr>
            <a:cxnSpLocks/>
          </p:cNvCxnSpPr>
          <p:nvPr/>
        </p:nvCxnSpPr>
        <p:spPr>
          <a:xfrm>
            <a:off x="2992916" y="1443210"/>
            <a:ext cx="2668888" cy="1554432"/>
          </a:xfrm>
          <a:prstGeom prst="straightConnector1">
            <a:avLst/>
          </a:prstGeom>
          <a:ln w="12700"/>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2236A22C-D208-4298-B739-2B93F7B19CB2}"/>
              </a:ext>
            </a:extLst>
          </p:cNvPr>
          <p:cNvSpPr/>
          <p:nvPr/>
        </p:nvSpPr>
        <p:spPr>
          <a:xfrm>
            <a:off x="490805" y="1144976"/>
            <a:ext cx="3128514" cy="3114136"/>
          </a:xfrm>
          <a:prstGeom prst="ellipse">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033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A1DD"/>
        </a:solidFill>
        <a:effectLst/>
      </p:bgPr>
    </p:bg>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756CB06-E9C7-4AE6-9BB5-56AD6D3139BD}"/>
              </a:ext>
            </a:extLst>
          </p:cNvPr>
          <p:cNvSpPr txBox="1">
            <a:spLocks noChangeArrowheads="1"/>
          </p:cNvSpPr>
          <p:nvPr/>
        </p:nvSpPr>
        <p:spPr bwMode="auto">
          <a:xfrm>
            <a:off x="1879600" y="74613"/>
            <a:ext cx="5756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cs typeface="Calibri" panose="020F0502020204030204" pitchFamily="34" charset="0"/>
              </a:rPr>
              <a:t>Why Carbon Neutrality?</a:t>
            </a:r>
            <a:endParaRPr lang="en-US" altLang="en-US" sz="4400">
              <a:solidFill>
                <a:schemeClr val="bg1"/>
              </a:solidFill>
              <a:cs typeface="Calibri" panose="020F0502020204030204" pitchFamily="34" charset="0"/>
            </a:endParaRPr>
          </a:p>
        </p:txBody>
      </p:sp>
      <p:sp>
        <p:nvSpPr>
          <p:cNvPr id="18" name="TextBox 17">
            <a:extLst>
              <a:ext uri="{FF2B5EF4-FFF2-40B4-BE49-F238E27FC236}">
                <a16:creationId xmlns:a16="http://schemas.microsoft.com/office/drawing/2014/main" id="{48BDFF74-375A-4761-BCFC-937DE40F2BE6}"/>
              </a:ext>
            </a:extLst>
          </p:cNvPr>
          <p:cNvSpPr txBox="1"/>
          <p:nvPr/>
        </p:nvSpPr>
        <p:spPr>
          <a:xfrm>
            <a:off x="500063" y="920750"/>
            <a:ext cx="8469312" cy="5924550"/>
          </a:xfrm>
          <a:prstGeom prst="rect">
            <a:avLst/>
          </a:prstGeom>
          <a:noFill/>
        </p:spPr>
        <p:txBody>
          <a:bodyPr lIns="0" tIns="0">
            <a:spAutoFit/>
          </a:bodyPr>
          <a:lstStyle/>
          <a:p>
            <a:pPr marL="342900" indent="-342900" eaLnBrk="1" fontAlgn="auto" hangingPunct="1">
              <a:spcBef>
                <a:spcPts val="0"/>
              </a:spcBef>
              <a:spcAft>
                <a:spcPts val="1800"/>
              </a:spcAft>
              <a:buSzPct val="100000"/>
              <a:buFont typeface="Arial" panose="020B0604020202020204" pitchFamily="34" charset="0"/>
              <a:buChar char="•"/>
              <a:defRPr/>
            </a:pPr>
            <a:r>
              <a:rPr lang="en-US" sz="2400" dirty="0">
                <a:solidFill>
                  <a:schemeClr val="bg1"/>
                </a:solidFill>
                <a:latin typeface="+mn-lt"/>
                <a:cs typeface="Kievit Offc Pro"/>
              </a:rPr>
              <a:t>Globally, the climate is getting hotter</a:t>
            </a:r>
            <a:endParaRPr lang="en-US" sz="11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r>
              <a:rPr lang="en-US" sz="2400" dirty="0">
                <a:solidFill>
                  <a:schemeClr val="bg1"/>
                </a:solidFill>
                <a:latin typeface="+mn-lt"/>
                <a:cs typeface="Kievit Offc Pro"/>
              </a:rPr>
              <a:t>We know why this is happening</a:t>
            </a:r>
          </a:p>
          <a:p>
            <a:pPr marL="341313" eaLnBrk="1" fontAlgn="auto" hangingPunct="1">
              <a:spcBef>
                <a:spcPts val="0"/>
              </a:spcBef>
              <a:spcAft>
                <a:spcPts val="1800"/>
              </a:spcAft>
              <a:buSzPct val="100000"/>
              <a:defRPr/>
            </a:pPr>
            <a:r>
              <a:rPr lang="en-US" sz="2000" dirty="0">
                <a:solidFill>
                  <a:schemeClr val="bg1"/>
                </a:solidFill>
                <a:latin typeface="+mn-lt"/>
                <a:ea typeface="+mn-lt"/>
                <a:cs typeface="+mn-lt"/>
              </a:rPr>
              <a:t>human carbon emissions   </a:t>
            </a:r>
            <a:r>
              <a:rPr lang="en-US" sz="2000" dirty="0">
                <a:solidFill>
                  <a:schemeClr val="bg1"/>
                </a:solidFill>
                <a:latin typeface="+mn-lt"/>
                <a:ea typeface="+mn-lt"/>
                <a:cs typeface="+mn-lt"/>
                <a:sym typeface="Wingdings" panose="05000000000000000000" pitchFamily="2" charset="2"/>
              </a:rPr>
              <a:t>   </a:t>
            </a:r>
            <a:r>
              <a:rPr lang="en-US" sz="2000" dirty="0">
                <a:solidFill>
                  <a:schemeClr val="bg1"/>
                </a:solidFill>
                <a:latin typeface="+mn-lt"/>
                <a:ea typeface="+mn-lt"/>
                <a:cs typeface="+mn-lt"/>
              </a:rPr>
              <a:t>greenhouse effect   </a:t>
            </a:r>
            <a:r>
              <a:rPr lang="en-US" sz="2000" dirty="0">
                <a:solidFill>
                  <a:schemeClr val="bg1"/>
                </a:solidFill>
                <a:latin typeface="+mn-lt"/>
                <a:ea typeface="+mn-lt"/>
                <a:cs typeface="+mn-lt"/>
                <a:sym typeface="Wingdings" panose="05000000000000000000" pitchFamily="2" charset="2"/>
              </a:rPr>
              <a:t>   </a:t>
            </a:r>
            <a:r>
              <a:rPr lang="en-US" sz="2000" dirty="0">
                <a:solidFill>
                  <a:schemeClr val="bg1"/>
                </a:solidFill>
                <a:latin typeface="+mn-lt"/>
                <a:ea typeface="+mn-lt"/>
                <a:cs typeface="+mn-lt"/>
              </a:rPr>
              <a:t>climate change</a:t>
            </a:r>
            <a:endParaRPr lang="en-US" sz="105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endParaRPr lang="en-US" sz="24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endParaRPr lang="en-US" sz="24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endParaRPr lang="en-US" sz="24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endParaRPr lang="en-US" sz="24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endParaRPr lang="en-US" sz="24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endParaRPr lang="en-US" sz="24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endParaRPr lang="en-US" sz="24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endParaRPr lang="en-US" sz="24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endParaRPr lang="en-US" sz="2400" dirty="0">
              <a:solidFill>
                <a:schemeClr val="bg1"/>
              </a:solidFill>
              <a:latin typeface="+mn-lt"/>
              <a:cs typeface="Kievit Offc Pro"/>
            </a:endParaRPr>
          </a:p>
          <a:p>
            <a:pPr marL="342900" indent="-342900" eaLnBrk="1" fontAlgn="auto" hangingPunct="1">
              <a:spcBef>
                <a:spcPts val="0"/>
              </a:spcBef>
              <a:spcAft>
                <a:spcPts val="0"/>
              </a:spcAft>
              <a:buSzPct val="100000"/>
              <a:buFont typeface="Arial" panose="020B0604020202020204" pitchFamily="34" charset="0"/>
              <a:buChar char="•"/>
              <a:defRPr/>
            </a:pPr>
            <a:r>
              <a:rPr lang="en-US" sz="2400" dirty="0">
                <a:solidFill>
                  <a:schemeClr val="bg1"/>
                </a:solidFill>
                <a:latin typeface="+mn-lt"/>
                <a:cs typeface="Kievit Offc Pro"/>
              </a:rPr>
              <a:t>All our individual actions contribute…                                            and there are almost 8 BILLION people on the planet </a:t>
            </a:r>
          </a:p>
          <a:p>
            <a:pPr marL="342900" indent="-342900" eaLnBrk="1" fontAlgn="auto" hangingPunct="1">
              <a:spcBef>
                <a:spcPts val="0"/>
              </a:spcBef>
              <a:spcAft>
                <a:spcPts val="600"/>
              </a:spcAft>
              <a:buSzPct val="100000"/>
              <a:buFont typeface="Arial" panose="020B0604020202020204" pitchFamily="34" charset="0"/>
              <a:buChar char="•"/>
              <a:defRPr/>
            </a:pPr>
            <a:endParaRPr lang="en-US" sz="2000" dirty="0">
              <a:solidFill>
                <a:schemeClr val="bg1"/>
              </a:solidFill>
              <a:latin typeface="+mn-lt"/>
              <a:cs typeface="Calibri"/>
            </a:endParaRPr>
          </a:p>
        </p:txBody>
      </p:sp>
      <p:grpSp>
        <p:nvGrpSpPr>
          <p:cNvPr id="30724" name="Group 4">
            <a:extLst>
              <a:ext uri="{FF2B5EF4-FFF2-40B4-BE49-F238E27FC236}">
                <a16:creationId xmlns:a16="http://schemas.microsoft.com/office/drawing/2014/main" id="{C6AA3AAD-979F-45C7-8EE5-3DEAFAD91649}"/>
              </a:ext>
            </a:extLst>
          </p:cNvPr>
          <p:cNvGrpSpPr>
            <a:grpSpLocks/>
          </p:cNvGrpSpPr>
          <p:nvPr/>
        </p:nvGrpSpPr>
        <p:grpSpPr bwMode="auto">
          <a:xfrm>
            <a:off x="1249363" y="2395538"/>
            <a:ext cx="7067550" cy="3019425"/>
            <a:chOff x="1249451" y="2395761"/>
            <a:chExt cx="7067252" cy="3019400"/>
          </a:xfrm>
        </p:grpSpPr>
        <p:pic>
          <p:nvPicPr>
            <p:cNvPr id="30725" name="Picture 2">
              <a:extLst>
                <a:ext uri="{FF2B5EF4-FFF2-40B4-BE49-F238E27FC236}">
                  <a16:creationId xmlns:a16="http://schemas.microsoft.com/office/drawing/2014/main" id="{8FD0603C-0B9B-44F2-8BAE-9DE578CEC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451" y="2395761"/>
              <a:ext cx="6970594" cy="297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4F78A8-8ADA-438B-AE9C-87C3E2F80F83}"/>
                </a:ext>
              </a:extLst>
            </p:cNvPr>
            <p:cNvSpPr/>
            <p:nvPr/>
          </p:nvSpPr>
          <p:spPr>
            <a:xfrm>
              <a:off x="7265822" y="5153225"/>
              <a:ext cx="1050881" cy="261936"/>
            </a:xfrm>
            <a:prstGeom prst="rect">
              <a:avLst/>
            </a:prstGeom>
          </p:spPr>
          <p:txBody>
            <a:bodyPr wrap="none">
              <a:spAutoFit/>
            </a:bodyPr>
            <a:lstStyle/>
            <a:p>
              <a:pPr eaLnBrk="1" fontAlgn="auto" hangingPunct="1">
                <a:spcBef>
                  <a:spcPts val="0"/>
                </a:spcBef>
                <a:spcAft>
                  <a:spcPts val="0"/>
                </a:spcAft>
                <a:defRPr/>
              </a:pPr>
              <a:r>
                <a:rPr lang="en-US" sz="1050" dirty="0">
                  <a:latin typeface="+mn-lt"/>
                </a:rPr>
                <a:t>kingcounty.gov</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7">
            <a:extLst>
              <a:ext uri="{FF2B5EF4-FFF2-40B4-BE49-F238E27FC236}">
                <a16:creationId xmlns:a16="http://schemas.microsoft.com/office/drawing/2014/main" id="{2EB0280E-1EB6-4564-9AAB-CA15A9CFCF3D}"/>
              </a:ext>
            </a:extLst>
          </p:cNvPr>
          <p:cNvSpPr txBox="1">
            <a:spLocks noChangeArrowheads="1"/>
          </p:cNvSpPr>
          <p:nvPr/>
        </p:nvSpPr>
        <p:spPr bwMode="auto">
          <a:xfrm>
            <a:off x="669925" y="730250"/>
            <a:ext cx="76596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b="1">
                <a:solidFill>
                  <a:srgbClr val="00A1DF"/>
                </a:solidFill>
                <a:latin typeface="Calibri"/>
                <a:cs typeface="Calibri"/>
              </a:rPr>
              <a:t>Challenges for UCLA</a:t>
            </a:r>
            <a:endParaRPr lang="en-US"/>
          </a:p>
        </p:txBody>
      </p:sp>
      <p:sp>
        <p:nvSpPr>
          <p:cNvPr id="10" name="Rectangle 9">
            <a:extLst>
              <a:ext uri="{FF2B5EF4-FFF2-40B4-BE49-F238E27FC236}">
                <a16:creationId xmlns:a16="http://schemas.microsoft.com/office/drawing/2014/main" id="{5A9238F3-5ECF-43E8-A1E4-5C9E672D22A9}"/>
              </a:ext>
            </a:extLst>
          </p:cNvPr>
          <p:cNvSpPr/>
          <p:nvPr/>
        </p:nvSpPr>
        <p:spPr>
          <a:xfrm>
            <a:off x="382588" y="6008688"/>
            <a:ext cx="2025650" cy="509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2" name="TextBox 8">
            <a:extLst>
              <a:ext uri="{FF2B5EF4-FFF2-40B4-BE49-F238E27FC236}">
                <a16:creationId xmlns:a16="http://schemas.microsoft.com/office/drawing/2014/main" id="{2B6595A5-E6B7-4E58-B31D-42ADA4755AB8}"/>
              </a:ext>
            </a:extLst>
          </p:cNvPr>
          <p:cNvSpPr txBox="1">
            <a:spLocks noChangeArrowheads="1"/>
          </p:cNvSpPr>
          <p:nvPr/>
        </p:nvSpPr>
        <p:spPr bwMode="auto">
          <a:xfrm>
            <a:off x="722042" y="1339130"/>
            <a:ext cx="7828051"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2600" dirty="0">
              <a:cs typeface="Calibri"/>
            </a:endParaRPr>
          </a:p>
          <a:p>
            <a:pPr marL="342900" indent="-342900">
              <a:buFont typeface="Arial"/>
              <a:buChar char="•"/>
            </a:pPr>
            <a:r>
              <a:rPr lang="en-US" altLang="en-US" sz="2600" dirty="0">
                <a:solidFill>
                  <a:srgbClr val="5F6062"/>
                </a:solidFill>
                <a:latin typeface="Calibri"/>
                <a:cs typeface="Calibri"/>
              </a:rPr>
              <a:t>Natural gas co-generation plant emissions  </a:t>
            </a:r>
            <a:br>
              <a:rPr lang="en-US" altLang="en-US" sz="2600" dirty="0">
                <a:solidFill>
                  <a:srgbClr val="5F6062"/>
                </a:solidFill>
                <a:latin typeface="Calibri"/>
                <a:cs typeface="Calibri"/>
              </a:rPr>
            </a:br>
            <a:endParaRPr lang="en-US" altLang="en-US" sz="2600" dirty="0">
              <a:solidFill>
                <a:srgbClr val="5F6062"/>
              </a:solidFill>
              <a:latin typeface="Calibri"/>
              <a:cs typeface="Calibri"/>
            </a:endParaRPr>
          </a:p>
          <a:p>
            <a:pPr marL="342900" indent="-342900">
              <a:buFont typeface="Arial"/>
              <a:buChar char="•"/>
            </a:pPr>
            <a:r>
              <a:rPr lang="en-US" altLang="en-US" sz="2600" dirty="0">
                <a:solidFill>
                  <a:srgbClr val="5F6062"/>
                </a:solidFill>
                <a:latin typeface="Calibri"/>
                <a:cs typeface="Calibri"/>
              </a:rPr>
              <a:t>Space constraints</a:t>
            </a:r>
          </a:p>
          <a:p>
            <a:pPr marL="342900" indent="-342900">
              <a:buFont typeface="Arial"/>
              <a:buChar char="•"/>
            </a:pPr>
            <a:endParaRPr lang="en-US" altLang="en-US" sz="2600" dirty="0">
              <a:solidFill>
                <a:srgbClr val="5F6062"/>
              </a:solidFill>
              <a:latin typeface="Calibri"/>
              <a:cs typeface="Calibri"/>
            </a:endParaRPr>
          </a:p>
          <a:p>
            <a:pPr marL="342900" indent="-342900">
              <a:buFont typeface="Arial"/>
              <a:buChar char="•"/>
            </a:pPr>
            <a:r>
              <a:rPr lang="en-US" altLang="en-US" sz="2600" dirty="0">
                <a:solidFill>
                  <a:srgbClr val="5F6062"/>
                </a:solidFill>
                <a:latin typeface="Calibri"/>
                <a:cs typeface="Calibri"/>
              </a:rPr>
              <a:t>Continual growth of campus</a:t>
            </a:r>
          </a:p>
          <a:p>
            <a:pPr marL="342900" indent="-342900">
              <a:buFont typeface="Arial"/>
              <a:buChar char="•"/>
            </a:pPr>
            <a:endParaRPr lang="en-US" altLang="en-US" sz="2600" dirty="0">
              <a:solidFill>
                <a:srgbClr val="5F6062"/>
              </a:solidFill>
              <a:latin typeface="Calibri"/>
              <a:cs typeface="Calibri"/>
            </a:endParaRPr>
          </a:p>
          <a:p>
            <a:pPr marL="342900" indent="-342900">
              <a:buFont typeface="Arial"/>
              <a:buChar char="•"/>
            </a:pPr>
            <a:r>
              <a:rPr lang="en-US" altLang="en-US" sz="2600" dirty="0">
                <a:solidFill>
                  <a:srgbClr val="5F6062"/>
                </a:solidFill>
                <a:latin typeface="Calibri"/>
                <a:cs typeface="Calibri"/>
              </a:rPr>
              <a:t>Deferred maintenance backlog </a:t>
            </a:r>
            <a:br>
              <a:rPr lang="en-US" altLang="en-US" sz="2600" dirty="0">
                <a:solidFill>
                  <a:srgbClr val="5F6062"/>
                </a:solidFill>
                <a:latin typeface="Calibri"/>
                <a:cs typeface="Calibri"/>
              </a:rPr>
            </a:br>
            <a:endParaRPr lang="en-US" altLang="en-US" sz="2600" dirty="0">
              <a:solidFill>
                <a:srgbClr val="5F6062"/>
              </a:solidFill>
              <a:latin typeface="Calibri"/>
              <a:cs typeface="Calibri"/>
            </a:endParaRPr>
          </a:p>
          <a:p>
            <a:pPr marL="342900" indent="-342900">
              <a:buFont typeface="Arial"/>
              <a:buChar char="•"/>
            </a:pPr>
            <a:r>
              <a:rPr lang="en-US" altLang="en-US" sz="2600" dirty="0">
                <a:solidFill>
                  <a:srgbClr val="5F6062"/>
                </a:solidFill>
                <a:latin typeface="Calibri"/>
                <a:cs typeface="Calibri"/>
              </a:rPr>
              <a:t>Competing demands &amp; interests with limited budget</a:t>
            </a:r>
          </a:p>
          <a:p>
            <a:r>
              <a:rPr lang="en-US" altLang="en-US" sz="2600" dirty="0">
                <a:solidFill>
                  <a:srgbClr val="5F6062"/>
                </a:solidFill>
                <a:latin typeface="Calibri"/>
                <a:cs typeface="Calibri"/>
              </a:rPr>
              <a:t> </a:t>
            </a:r>
            <a:endParaRPr lang="en-US" dirty="0">
              <a:solidFill>
                <a:srgbClr val="5F6062"/>
              </a:solidFill>
            </a:endParaRPr>
          </a:p>
        </p:txBody>
      </p:sp>
    </p:spTree>
    <p:extLst>
      <p:ext uri="{BB962C8B-B14F-4D97-AF65-F5344CB8AC3E}">
        <p14:creationId xmlns:p14="http://schemas.microsoft.com/office/powerpoint/2010/main" val="4171540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8B5FE-A1DB-4E8B-B4DB-BC329F40DDE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37160"/>
            <a:ext cx="9144000" cy="3291840"/>
          </a:xfrm>
          <a:prstGeom prst="rect">
            <a:avLst/>
          </a:prstGeom>
        </p:spPr>
      </p:pic>
      <p:pic>
        <p:nvPicPr>
          <p:cNvPr id="4" name="Picture 3">
            <a:extLst>
              <a:ext uri="{FF2B5EF4-FFF2-40B4-BE49-F238E27FC236}">
                <a16:creationId xmlns:a16="http://schemas.microsoft.com/office/drawing/2014/main" id="{50A3B4CB-C9D7-43F6-BFD6-F2F2186BDB0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0" y="2834640"/>
            <a:ext cx="9144000" cy="3512820"/>
          </a:xfrm>
          <a:prstGeom prst="rect">
            <a:avLst/>
          </a:prstGeom>
        </p:spPr>
      </p:pic>
      <p:pic>
        <p:nvPicPr>
          <p:cNvPr id="6" name="Picture 5">
            <a:extLst>
              <a:ext uri="{FF2B5EF4-FFF2-40B4-BE49-F238E27FC236}">
                <a16:creationId xmlns:a16="http://schemas.microsoft.com/office/drawing/2014/main" id="{7F85F74D-CC15-47C7-97E3-70E7461B5DE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18803" y="228600"/>
            <a:ext cx="8706394" cy="548640"/>
          </a:xfrm>
          <a:prstGeom prst="rect">
            <a:avLst/>
          </a:prstGeom>
        </p:spPr>
      </p:pic>
      <p:sp>
        <p:nvSpPr>
          <p:cNvPr id="9" name="TextBox 8">
            <a:extLst>
              <a:ext uri="{FF2B5EF4-FFF2-40B4-BE49-F238E27FC236}">
                <a16:creationId xmlns:a16="http://schemas.microsoft.com/office/drawing/2014/main" id="{881EF6BD-7F3B-4129-8B25-32417320ACE7}"/>
              </a:ext>
            </a:extLst>
          </p:cNvPr>
          <p:cNvSpPr txBox="1"/>
          <p:nvPr/>
        </p:nvSpPr>
        <p:spPr>
          <a:xfrm>
            <a:off x="2979420" y="6482834"/>
            <a:ext cx="3185160" cy="307777"/>
          </a:xfrm>
          <a:prstGeom prst="rect">
            <a:avLst/>
          </a:prstGeom>
          <a:noFill/>
        </p:spPr>
        <p:txBody>
          <a:bodyPr wrap="square">
            <a:spAutoFit/>
          </a:bodyPr>
          <a:lstStyle/>
          <a:p>
            <a:r>
              <a:rPr lang="en-US" sz="1400" dirty="0">
                <a:solidFill>
                  <a:srgbClr val="5F6062"/>
                </a:solidFill>
              </a:rPr>
              <a:t>grandchallenges.ucla.edu/sustainable-la/</a:t>
            </a:r>
          </a:p>
        </p:txBody>
      </p:sp>
    </p:spTree>
    <p:extLst>
      <p:ext uri="{BB962C8B-B14F-4D97-AF65-F5344CB8AC3E}">
        <p14:creationId xmlns:p14="http://schemas.microsoft.com/office/powerpoint/2010/main" val="481446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5F6436-61E8-4E25-8C88-83DA68BE38FB}"/>
              </a:ext>
            </a:extLst>
          </p:cNvPr>
          <p:cNvSpPr txBox="1"/>
          <p:nvPr/>
        </p:nvSpPr>
        <p:spPr>
          <a:xfrm>
            <a:off x="603161" y="495989"/>
            <a:ext cx="8359775" cy="1154112"/>
          </a:xfrm>
          <a:prstGeom prst="rect">
            <a:avLst/>
          </a:prstGeom>
          <a:noFill/>
        </p:spPr>
        <p:txBody>
          <a:bodyPr lIns="0" tIns="0">
            <a:spAutoFit/>
          </a:bodyPr>
          <a:lstStyle/>
          <a:p>
            <a:pPr algn="ctr" eaLnBrk="1" fontAlgn="auto" hangingPunct="1">
              <a:spcBef>
                <a:spcPts val="0"/>
              </a:spcBef>
              <a:spcAft>
                <a:spcPts val="0"/>
              </a:spcAft>
              <a:defRPr/>
            </a:pPr>
            <a:r>
              <a:rPr lang="en-US" sz="3600" b="1" dirty="0">
                <a:solidFill>
                  <a:srgbClr val="00A1DF"/>
                </a:solidFill>
                <a:latin typeface="+mj-lt"/>
              </a:rPr>
              <a:t>We need your help</a:t>
            </a:r>
          </a:p>
          <a:p>
            <a:pPr algn="ctr" eaLnBrk="1" fontAlgn="auto" hangingPunct="1">
              <a:spcBef>
                <a:spcPts val="0"/>
              </a:spcBef>
              <a:spcAft>
                <a:spcPts val="0"/>
              </a:spcAft>
              <a:defRPr/>
            </a:pPr>
            <a:r>
              <a:rPr lang="en-US" sz="3600" b="1" dirty="0">
                <a:latin typeface="+mj-lt"/>
              </a:rPr>
              <a:t>to achieve carbon neutrality!</a:t>
            </a:r>
            <a:endParaRPr lang="en-US" dirty="0">
              <a:latin typeface="+mj-lt"/>
            </a:endParaRPr>
          </a:p>
        </p:txBody>
      </p:sp>
      <p:pic>
        <p:nvPicPr>
          <p:cNvPr id="2" name="Picture 2" descr="A group of people riding on the back of a bicycle&#10;&#10;Description generated with very high confidence">
            <a:extLst>
              <a:ext uri="{FF2B5EF4-FFF2-40B4-BE49-F238E27FC236}">
                <a16:creationId xmlns:a16="http://schemas.microsoft.com/office/drawing/2014/main" id="{33945840-70DF-4E06-B7DC-A01E9B761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040" y="1667002"/>
            <a:ext cx="6021236" cy="402720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2BFF86-5687-4C33-929B-8265C30CEE57}"/>
              </a:ext>
            </a:extLst>
          </p:cNvPr>
          <p:cNvSpPr txBox="1"/>
          <p:nvPr/>
        </p:nvSpPr>
        <p:spPr>
          <a:xfrm>
            <a:off x="341313" y="80963"/>
            <a:ext cx="8461375" cy="1784350"/>
          </a:xfrm>
          <a:prstGeom prst="rect">
            <a:avLst/>
          </a:prstGeom>
          <a:noFill/>
        </p:spPr>
        <p:txBody>
          <a:bodyPr>
            <a:spAutoFit/>
          </a:bodyPr>
          <a:lstStyle/>
          <a:p>
            <a:pPr algn="ctr" eaLnBrk="1" fontAlgn="auto" hangingPunct="1">
              <a:spcBef>
                <a:spcPts val="0"/>
              </a:spcBef>
              <a:spcAft>
                <a:spcPts val="1200"/>
              </a:spcAft>
              <a:defRPr/>
            </a:pPr>
            <a:r>
              <a:rPr lang="en-US" sz="3600" b="1" dirty="0">
                <a:solidFill>
                  <a:srgbClr val="01A1DD"/>
                </a:solidFill>
                <a:effectLst>
                  <a:outerShdw blurRad="127000" sx="103000" sy="103000" algn="ctr" rotWithShape="0">
                    <a:prstClr val="black">
                      <a:alpha val="38000"/>
                    </a:prstClr>
                  </a:outerShdw>
                </a:effectLst>
                <a:latin typeface="+mn-lt"/>
              </a:rPr>
              <a:t>THINK, PAIR, SHARE</a:t>
            </a:r>
          </a:p>
          <a:p>
            <a:pPr algn="ctr" eaLnBrk="1" fontAlgn="auto" hangingPunct="1">
              <a:spcBef>
                <a:spcPts val="0"/>
              </a:spcBef>
              <a:spcAft>
                <a:spcPts val="0"/>
              </a:spcAft>
              <a:defRPr/>
            </a:pPr>
            <a:r>
              <a:rPr lang="en-US" sz="3200" b="1" dirty="0">
                <a:solidFill>
                  <a:schemeClr val="bg1"/>
                </a:solidFill>
                <a:effectLst>
                  <a:outerShdw blurRad="127000" sx="103000" sy="103000" algn="ctr" rotWithShape="0">
                    <a:prstClr val="black">
                      <a:alpha val="38000"/>
                    </a:prstClr>
                  </a:outerShdw>
                </a:effectLst>
                <a:latin typeface="+mn-lt"/>
              </a:rPr>
              <a:t>What can YOU can do to help your campus achieve carbon neutrality?</a:t>
            </a:r>
          </a:p>
        </p:txBody>
      </p:sp>
      <p:pic>
        <p:nvPicPr>
          <p:cNvPr id="83971" name="Picture 8">
            <a:extLst>
              <a:ext uri="{FF2B5EF4-FFF2-40B4-BE49-F238E27FC236}">
                <a16:creationId xmlns:a16="http://schemas.microsoft.com/office/drawing/2014/main" id="{A0CBAC03-DE79-4C9A-8DC2-F9294B417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865313"/>
            <a:ext cx="84804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674CB1-C701-4350-B133-FCA2E3745EFC}"/>
              </a:ext>
            </a:extLst>
          </p:cNvPr>
          <p:cNvSpPr/>
          <p:nvPr/>
        </p:nvSpPr>
        <p:spPr>
          <a:xfrm>
            <a:off x="382588" y="5984875"/>
            <a:ext cx="202565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88066" name="Title 1">
            <a:extLst>
              <a:ext uri="{FF2B5EF4-FFF2-40B4-BE49-F238E27FC236}">
                <a16:creationId xmlns:a16="http://schemas.microsoft.com/office/drawing/2014/main" id="{4CA62FB0-794C-485F-B3FE-BB0D53F9A189}"/>
              </a:ext>
            </a:extLst>
          </p:cNvPr>
          <p:cNvSpPr>
            <a:spLocks noGrp="1" noChangeArrowheads="1"/>
          </p:cNvSpPr>
          <p:nvPr>
            <p:ph type="title"/>
          </p:nvPr>
        </p:nvSpPr>
        <p:spPr>
          <a:xfrm>
            <a:off x="33472" y="501452"/>
            <a:ext cx="9077055" cy="666599"/>
          </a:xfrm>
        </p:spPr>
        <p:txBody>
          <a:bodyPr anchor="t"/>
          <a:lstStyle/>
          <a:p>
            <a:pPr eaLnBrk="1" hangingPunct="1"/>
            <a:r>
              <a:rPr lang="en-US" altLang="en-US" sz="3400" dirty="0">
                <a:solidFill>
                  <a:srgbClr val="01A1DD"/>
                </a:solidFill>
                <a:cs typeface="Calibri"/>
              </a:rPr>
              <a:t>Impactful ways to reduce your carbon footprint</a:t>
            </a:r>
          </a:p>
        </p:txBody>
      </p:sp>
      <p:sp>
        <p:nvSpPr>
          <p:cNvPr id="3" name="Content Placeholder 2">
            <a:extLst>
              <a:ext uri="{FF2B5EF4-FFF2-40B4-BE49-F238E27FC236}">
                <a16:creationId xmlns:a16="http://schemas.microsoft.com/office/drawing/2014/main" id="{C182751C-D573-4C85-84AF-87C4E33EA064}"/>
              </a:ext>
            </a:extLst>
          </p:cNvPr>
          <p:cNvSpPr>
            <a:spLocks noGrp="1"/>
          </p:cNvSpPr>
          <p:nvPr>
            <p:ph idx="1"/>
          </p:nvPr>
        </p:nvSpPr>
        <p:spPr>
          <a:xfrm>
            <a:off x="709863" y="1667275"/>
            <a:ext cx="5349031" cy="4571600"/>
          </a:xfrm>
        </p:spPr>
        <p:txBody>
          <a:bodyPr vert="horz" wrap="square" lIns="91440" tIns="45720" rIns="91440" bIns="45720" numCol="1" rtlCol="0" anchor="t" anchorCtr="0" compatLnSpc="1">
            <a:prstTxWarp prst="textNoShape">
              <a:avLst/>
            </a:prstTxWarp>
            <a:noAutofit/>
          </a:bodyPr>
          <a:lstStyle/>
          <a:p>
            <a:pPr>
              <a:spcAft>
                <a:spcPts val="800"/>
              </a:spcAft>
              <a:buFont typeface="Arial"/>
              <a:buChar char="•"/>
              <a:defRPr/>
            </a:pPr>
            <a:r>
              <a:rPr lang="en-US" sz="2700" dirty="0">
                <a:cs typeface="Calibri"/>
              </a:rPr>
              <a:t>Eat less meat, especially beef</a:t>
            </a:r>
          </a:p>
          <a:p>
            <a:pPr>
              <a:spcAft>
                <a:spcPts val="800"/>
              </a:spcAft>
              <a:buFont typeface="Arial"/>
              <a:buChar char="•"/>
              <a:defRPr/>
            </a:pPr>
            <a:r>
              <a:rPr lang="en-US" sz="2700" dirty="0">
                <a:cs typeface="Calibri"/>
              </a:rPr>
              <a:t>Eat local, fresh food in season</a:t>
            </a:r>
          </a:p>
          <a:p>
            <a:pPr>
              <a:spcAft>
                <a:spcPts val="800"/>
              </a:spcAft>
              <a:buFont typeface="Arial"/>
              <a:buChar char="•"/>
              <a:defRPr/>
            </a:pPr>
            <a:r>
              <a:rPr lang="en-US" sz="2700" dirty="0">
                <a:cs typeface="Calibri"/>
              </a:rPr>
              <a:t>Walk, bike, use public transit        &amp; carpool</a:t>
            </a:r>
          </a:p>
          <a:p>
            <a:pPr>
              <a:spcAft>
                <a:spcPts val="800"/>
              </a:spcAft>
              <a:buFont typeface="Arial"/>
              <a:buChar char="•"/>
              <a:defRPr/>
            </a:pPr>
            <a:r>
              <a:rPr lang="en-US" sz="2700" dirty="0">
                <a:cs typeface="Calibri"/>
              </a:rPr>
              <a:t>Fly less</a:t>
            </a:r>
          </a:p>
          <a:p>
            <a:pPr>
              <a:spcAft>
                <a:spcPts val="800"/>
              </a:spcAft>
              <a:buFont typeface="Arial"/>
              <a:buChar char="•"/>
              <a:defRPr/>
            </a:pPr>
            <a:r>
              <a:rPr lang="en-US" sz="2700" dirty="0">
                <a:cs typeface="Calibri"/>
              </a:rPr>
              <a:t>Buy energy efficient electronics    &amp; appliances</a:t>
            </a:r>
          </a:p>
          <a:p>
            <a:pPr>
              <a:spcAft>
                <a:spcPts val="800"/>
              </a:spcAft>
              <a:buFont typeface="Arial"/>
              <a:buChar char="•"/>
              <a:defRPr/>
            </a:pPr>
            <a:r>
              <a:rPr lang="en-US" sz="2700" dirty="0">
                <a:cs typeface="Calibri"/>
              </a:rPr>
              <a:t>Consume &amp; waste less</a:t>
            </a:r>
          </a:p>
          <a:p>
            <a:pPr marL="0" indent="0">
              <a:spcAft>
                <a:spcPts val="0"/>
              </a:spcAft>
              <a:buNone/>
              <a:defRPr/>
            </a:pPr>
            <a:endParaRPr lang="en-US" sz="2700" dirty="0">
              <a:cs typeface="Calibri"/>
            </a:endParaRPr>
          </a:p>
          <a:p>
            <a:pPr>
              <a:spcAft>
                <a:spcPts val="0"/>
              </a:spcAft>
              <a:buFont typeface="Arial"/>
              <a:buChar char="•"/>
              <a:defRPr/>
            </a:pPr>
            <a:endParaRPr lang="en-US" sz="2700" dirty="0">
              <a:solidFill>
                <a:srgbClr val="000000"/>
              </a:solidFill>
              <a:cs typeface="Calibri"/>
            </a:endParaRPr>
          </a:p>
          <a:p>
            <a:pPr>
              <a:spcAft>
                <a:spcPts val="0"/>
              </a:spcAft>
              <a:buFont typeface="Arial"/>
              <a:buChar char="•"/>
              <a:defRPr/>
            </a:pPr>
            <a:endParaRPr lang="en-US" sz="2700" dirty="0">
              <a:solidFill>
                <a:srgbClr val="C00000"/>
              </a:solidFill>
              <a:cs typeface="Calibri"/>
            </a:endParaRPr>
          </a:p>
          <a:p>
            <a:pPr eaLnBrk="1" fontAlgn="auto" hangingPunct="1">
              <a:spcAft>
                <a:spcPts val="0"/>
              </a:spcAft>
              <a:buFont typeface="Arial"/>
              <a:buChar char="•"/>
              <a:defRPr/>
            </a:pPr>
            <a:endParaRPr lang="en-US" sz="2700" dirty="0">
              <a:solidFill>
                <a:srgbClr val="000000"/>
              </a:solidFill>
              <a:cs typeface="Calibri"/>
            </a:endParaRPr>
          </a:p>
        </p:txBody>
      </p:sp>
      <p:pic>
        <p:nvPicPr>
          <p:cNvPr id="2" name="Picture 4" descr="A close up of a logo&#10;&#10;Description generated with very high confidence">
            <a:extLst>
              <a:ext uri="{FF2B5EF4-FFF2-40B4-BE49-F238E27FC236}">
                <a16:creationId xmlns:a16="http://schemas.microsoft.com/office/drawing/2014/main" id="{B6EABD6B-9EB9-4C8B-8F35-60F78A83A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351" y="1809596"/>
            <a:ext cx="2949560" cy="297708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674CB1-C701-4350-B133-FCA2E3745EFC}"/>
              </a:ext>
            </a:extLst>
          </p:cNvPr>
          <p:cNvSpPr/>
          <p:nvPr/>
        </p:nvSpPr>
        <p:spPr>
          <a:xfrm>
            <a:off x="382588" y="5984875"/>
            <a:ext cx="202565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3" name="Content Placeholder 2">
            <a:extLst>
              <a:ext uri="{FF2B5EF4-FFF2-40B4-BE49-F238E27FC236}">
                <a16:creationId xmlns:a16="http://schemas.microsoft.com/office/drawing/2014/main" id="{C182751C-D573-4C85-84AF-87C4E33EA064}"/>
              </a:ext>
            </a:extLst>
          </p:cNvPr>
          <p:cNvSpPr>
            <a:spLocks noGrp="1"/>
          </p:cNvSpPr>
          <p:nvPr>
            <p:ph idx="1"/>
          </p:nvPr>
        </p:nvSpPr>
        <p:spPr>
          <a:xfrm>
            <a:off x="230057" y="1474428"/>
            <a:ext cx="5535471" cy="5130110"/>
          </a:xfrm>
        </p:spPr>
        <p:txBody>
          <a:bodyPr rtlCol="0">
            <a:noAutofit/>
          </a:bodyPr>
          <a:lstStyle/>
          <a:p>
            <a:pPr eaLnBrk="1" fontAlgn="auto" hangingPunct="1">
              <a:spcBef>
                <a:spcPts val="800"/>
              </a:spcBef>
              <a:spcAft>
                <a:spcPts val="0"/>
              </a:spcAft>
              <a:buFont typeface="Arial"/>
              <a:buChar char="•"/>
              <a:defRPr/>
            </a:pPr>
            <a:r>
              <a:rPr lang="en-US" sz="2500" dirty="0">
                <a:cs typeface="Calibri"/>
              </a:rPr>
              <a:t>Read the Green Guide for Students</a:t>
            </a:r>
          </a:p>
          <a:p>
            <a:pPr eaLnBrk="1" fontAlgn="auto" hangingPunct="1">
              <a:spcBef>
                <a:spcPts val="800"/>
              </a:spcBef>
              <a:spcAft>
                <a:spcPts val="0"/>
              </a:spcAft>
              <a:buFont typeface="Arial"/>
              <a:buChar char="•"/>
              <a:defRPr/>
            </a:pPr>
            <a:r>
              <a:rPr lang="en-US" sz="2500" dirty="0">
                <a:ea typeface="+mn-lt"/>
                <a:cs typeface="+mn-lt"/>
              </a:rPr>
              <a:t>Attend an event</a:t>
            </a:r>
            <a:endParaRPr lang="en-US" sz="2500" dirty="0">
              <a:cs typeface="Calibri"/>
            </a:endParaRPr>
          </a:p>
          <a:p>
            <a:pPr>
              <a:spcBef>
                <a:spcPts val="800"/>
              </a:spcBef>
              <a:spcAft>
                <a:spcPts val="0"/>
              </a:spcAft>
              <a:buFont typeface="Arial"/>
              <a:buChar char="•"/>
              <a:defRPr/>
            </a:pPr>
            <a:r>
              <a:rPr lang="en-US" sz="2500" dirty="0">
                <a:cs typeface="Calibri"/>
              </a:rPr>
              <a:t>Join one of 25+ student groups</a:t>
            </a:r>
            <a:endParaRPr lang="en-US" dirty="0"/>
          </a:p>
          <a:p>
            <a:pPr eaLnBrk="1" fontAlgn="auto" hangingPunct="1">
              <a:spcBef>
                <a:spcPts val="800"/>
              </a:spcBef>
              <a:spcAft>
                <a:spcPts val="0"/>
              </a:spcAft>
              <a:buFont typeface="Arial"/>
              <a:buChar char="•"/>
              <a:defRPr/>
            </a:pPr>
            <a:r>
              <a:rPr lang="en-US" sz="2500" dirty="0">
                <a:ea typeface="+mn-lt"/>
                <a:cs typeface="+mn-lt"/>
              </a:rPr>
              <a:t>Volunteer w/UCLA Sustainability</a:t>
            </a:r>
          </a:p>
          <a:p>
            <a:pPr>
              <a:spcBef>
                <a:spcPts val="800"/>
              </a:spcBef>
              <a:spcAft>
                <a:spcPts val="0"/>
              </a:spcAft>
              <a:buFont typeface="Arial"/>
              <a:buChar char="•"/>
              <a:defRPr/>
            </a:pPr>
            <a:r>
              <a:rPr lang="en-US" sz="2500" dirty="0">
                <a:cs typeface="Calibri"/>
              </a:rPr>
              <a:t>Get funding for a project from TGIF </a:t>
            </a:r>
            <a:endParaRPr lang="en-US" dirty="0"/>
          </a:p>
          <a:p>
            <a:pPr eaLnBrk="1" fontAlgn="auto" hangingPunct="1">
              <a:spcBef>
                <a:spcPts val="800"/>
              </a:spcBef>
              <a:spcAft>
                <a:spcPts val="0"/>
              </a:spcAft>
              <a:buFont typeface="Arial"/>
              <a:buChar char="•"/>
              <a:defRPr/>
            </a:pPr>
            <a:r>
              <a:rPr lang="en-US" sz="2500" dirty="0">
                <a:ea typeface="+mn-lt"/>
                <a:cs typeface="+mn-lt"/>
              </a:rPr>
              <a:t>Do research with a faculty member</a:t>
            </a:r>
          </a:p>
          <a:p>
            <a:pPr>
              <a:spcBef>
                <a:spcPts val="800"/>
              </a:spcBef>
              <a:spcAft>
                <a:spcPts val="0"/>
              </a:spcAft>
              <a:buFont typeface="Arial"/>
              <a:buChar char="•"/>
              <a:defRPr/>
            </a:pPr>
            <a:r>
              <a:rPr lang="en-US" sz="2500" dirty="0">
                <a:cs typeface="Calibri"/>
              </a:rPr>
              <a:t>Take the </a:t>
            </a:r>
            <a:r>
              <a:rPr lang="en-US" sz="2500" i="1" dirty="0">
                <a:cs typeface="Calibri"/>
              </a:rPr>
              <a:t>Bending the Curve</a:t>
            </a:r>
            <a:r>
              <a:rPr lang="en-US" sz="2500" dirty="0">
                <a:cs typeface="Calibri"/>
              </a:rPr>
              <a:t> course online through UCSD</a:t>
            </a:r>
          </a:p>
          <a:p>
            <a:pPr>
              <a:spcBef>
                <a:spcPts val="800"/>
              </a:spcBef>
              <a:spcAft>
                <a:spcPts val="0"/>
              </a:spcAft>
              <a:buFont typeface="Arial"/>
              <a:buChar char="•"/>
              <a:defRPr/>
            </a:pPr>
            <a:r>
              <a:rPr lang="en-US" sz="2500" dirty="0">
                <a:cs typeface="Calibri"/>
              </a:rPr>
              <a:t>Enroll in other sustainability courses</a:t>
            </a:r>
            <a:endParaRPr lang="en-US" sz="2500" dirty="0">
              <a:highlight>
                <a:srgbClr val="FFFF00"/>
              </a:highlight>
              <a:cs typeface="Calibri"/>
            </a:endParaRPr>
          </a:p>
          <a:p>
            <a:pPr>
              <a:spcBef>
                <a:spcPts val="800"/>
              </a:spcBef>
              <a:spcAft>
                <a:spcPts val="0"/>
              </a:spcAft>
              <a:buFont typeface="Arial"/>
              <a:buChar char="•"/>
              <a:defRPr/>
            </a:pPr>
            <a:r>
              <a:rPr lang="en-US" sz="2500" dirty="0">
                <a:ea typeface="+mn-lt"/>
                <a:cs typeface="+mn-lt"/>
              </a:rPr>
              <a:t>Tell your friends &amp; campus you care about going carbon neutral</a:t>
            </a:r>
          </a:p>
          <a:p>
            <a:pPr eaLnBrk="1" fontAlgn="auto" hangingPunct="1">
              <a:spcBef>
                <a:spcPts val="800"/>
              </a:spcBef>
              <a:spcAft>
                <a:spcPts val="0"/>
              </a:spcAft>
              <a:buFont typeface="Arial"/>
              <a:buChar char="•"/>
              <a:defRPr/>
            </a:pPr>
            <a:endParaRPr lang="en-US" sz="2500" dirty="0">
              <a:cs typeface="Calibri"/>
            </a:endParaRPr>
          </a:p>
        </p:txBody>
      </p:sp>
      <p:sp>
        <p:nvSpPr>
          <p:cNvPr id="88066" name="Title 1">
            <a:extLst>
              <a:ext uri="{FF2B5EF4-FFF2-40B4-BE49-F238E27FC236}">
                <a16:creationId xmlns:a16="http://schemas.microsoft.com/office/drawing/2014/main" id="{4CA62FB0-794C-485F-B3FE-BB0D53F9A189}"/>
              </a:ext>
            </a:extLst>
          </p:cNvPr>
          <p:cNvSpPr>
            <a:spLocks noGrp="1" noChangeArrowheads="1"/>
          </p:cNvSpPr>
          <p:nvPr>
            <p:ph type="title"/>
          </p:nvPr>
        </p:nvSpPr>
        <p:spPr>
          <a:xfrm>
            <a:off x="1793875" y="106363"/>
            <a:ext cx="5786438" cy="1431925"/>
          </a:xfrm>
        </p:spPr>
        <p:txBody>
          <a:bodyPr anchor="t"/>
          <a:lstStyle/>
          <a:p>
            <a:pPr eaLnBrk="1" hangingPunct="1"/>
            <a:r>
              <a:rPr lang="en-US" altLang="en-US" sz="4200" dirty="0">
                <a:solidFill>
                  <a:srgbClr val="01A1DD"/>
                </a:solidFill>
                <a:cs typeface="Calibri"/>
              </a:rPr>
              <a:t>Get Involved!</a:t>
            </a:r>
            <a:br>
              <a:rPr lang="en-US" altLang="en-US" dirty="0">
                <a:cs typeface="Calibri" panose="020F0502020204030204" pitchFamily="34" charset="0"/>
              </a:rPr>
            </a:br>
            <a:r>
              <a:rPr lang="en-US" altLang="en-US" sz="2600" dirty="0">
                <a:solidFill>
                  <a:srgbClr val="01A1DD"/>
                </a:solidFill>
              </a:rPr>
              <a:t>www.sustain.ucla.edu/get-involved</a:t>
            </a:r>
            <a:endParaRPr lang="en-US" altLang="en-US" sz="2600">
              <a:solidFill>
                <a:srgbClr val="01A1DD"/>
              </a:solidFill>
              <a:cs typeface="Calibri"/>
            </a:endParaRPr>
          </a:p>
        </p:txBody>
      </p:sp>
      <p:pic>
        <p:nvPicPr>
          <p:cNvPr id="88070" name="Picture 13">
            <a:extLst>
              <a:ext uri="{FF2B5EF4-FFF2-40B4-BE49-F238E27FC236}">
                <a16:creationId xmlns:a16="http://schemas.microsoft.com/office/drawing/2014/main" id="{7EEDD83A-EFCD-4365-A8E4-90D837C5D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127" y="106580"/>
            <a:ext cx="1725320" cy="106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4">
            <a:extLst>
              <a:ext uri="{FF2B5EF4-FFF2-40B4-BE49-F238E27FC236}">
                <a16:creationId xmlns:a16="http://schemas.microsoft.com/office/drawing/2014/main" id="{A9121226-163A-4017-B7BE-0C3336604FD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48996" y="1541459"/>
            <a:ext cx="2798281" cy="279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8">
            <a:extLst>
              <a:ext uri="{FF2B5EF4-FFF2-40B4-BE49-F238E27FC236}">
                <a16:creationId xmlns:a16="http://schemas.microsoft.com/office/drawing/2014/main" id="{82C4C3EF-AD1F-458F-A68A-E2FB693BD19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564016" y="4647111"/>
            <a:ext cx="3456431" cy="194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F6B4855-F68D-4AE6-8B71-2AE96355137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30057" y="68263"/>
            <a:ext cx="1333630" cy="1339846"/>
          </a:xfrm>
          <a:prstGeom prst="rect">
            <a:avLst/>
          </a:prstGeom>
        </p:spPr>
      </p:pic>
    </p:spTree>
    <p:extLst>
      <p:ext uri="{BB962C8B-B14F-4D97-AF65-F5344CB8AC3E}">
        <p14:creationId xmlns:p14="http://schemas.microsoft.com/office/powerpoint/2010/main" val="2698641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E7AF-C384-45F5-B240-30121275E411}"/>
              </a:ext>
            </a:extLst>
          </p:cNvPr>
          <p:cNvSpPr>
            <a:spLocks noGrp="1"/>
          </p:cNvSpPr>
          <p:nvPr>
            <p:ph type="title" idx="4294967295"/>
          </p:nvPr>
        </p:nvSpPr>
        <p:spPr>
          <a:xfrm>
            <a:off x="0" y="517525"/>
            <a:ext cx="6415088" cy="414338"/>
          </a:xfrm>
        </p:spPr>
        <p:txBody>
          <a:bodyPr rtlCol="0">
            <a:normAutofit fontScale="90000"/>
          </a:bodyPr>
          <a:lstStyle/>
          <a:p>
            <a:pPr eaLnBrk="1" fontAlgn="auto" hangingPunct="1">
              <a:spcAft>
                <a:spcPts val="0"/>
              </a:spcAft>
              <a:defRPr/>
            </a:pPr>
            <a:r>
              <a:rPr lang="en-US" sz="3200" dirty="0">
                <a:solidFill>
                  <a:srgbClr val="FFFFFF"/>
                </a:solidFill>
                <a:cs typeface="Calibri"/>
              </a:rPr>
              <a:t>To learn more...Follow along!</a:t>
            </a:r>
          </a:p>
        </p:txBody>
      </p:sp>
      <p:sp>
        <p:nvSpPr>
          <p:cNvPr id="90115" name="Text Placeholder 3">
            <a:extLst>
              <a:ext uri="{FF2B5EF4-FFF2-40B4-BE49-F238E27FC236}">
                <a16:creationId xmlns:a16="http://schemas.microsoft.com/office/drawing/2014/main" id="{ABC52EE8-8247-4F50-B013-EF109523B958}"/>
              </a:ext>
            </a:extLst>
          </p:cNvPr>
          <p:cNvSpPr>
            <a:spLocks noGrp="1" noChangeArrowheads="1"/>
          </p:cNvSpPr>
          <p:nvPr>
            <p:ph type="body" sz="half" idx="4294967295"/>
          </p:nvPr>
        </p:nvSpPr>
        <p:spPr>
          <a:xfrm>
            <a:off x="1189673" y="1577358"/>
            <a:ext cx="8838247" cy="4509954"/>
          </a:xfrm>
        </p:spPr>
        <p:txBody>
          <a:bodyPr/>
          <a:lstStyle/>
          <a:p>
            <a:pPr marL="0" indent="0" eaLnBrk="1" hangingPunct="1">
              <a:spcAft>
                <a:spcPts val="200"/>
              </a:spcAft>
              <a:buFont typeface="Arial" panose="020B0604020202020204" pitchFamily="34" charset="0"/>
              <a:buNone/>
            </a:pPr>
            <a:r>
              <a:rPr lang="en-US" altLang="en-US" sz="2400" dirty="0">
                <a:cs typeface="Calibri"/>
              </a:rPr>
              <a:t>UC Climate Solutions: </a:t>
            </a:r>
            <a:r>
              <a:rPr lang="en-US" altLang="en-US" sz="2400" dirty="0">
                <a:solidFill>
                  <a:schemeClr val="bg1"/>
                </a:solidFill>
                <a:cs typeface="Calibri"/>
              </a:rPr>
              <a:t>@ClimateUC</a:t>
            </a:r>
          </a:p>
          <a:p>
            <a:pPr marL="0" indent="0" eaLnBrk="1" hangingPunct="1">
              <a:spcAft>
                <a:spcPts val="200"/>
              </a:spcAft>
              <a:buFont typeface="Arial" panose="020B0604020202020204" pitchFamily="34" charset="0"/>
              <a:buNone/>
            </a:pPr>
            <a:endParaRPr lang="en-US" altLang="en-US" sz="2400" dirty="0">
              <a:cs typeface="Calibri"/>
            </a:endParaRPr>
          </a:p>
          <a:p>
            <a:pPr marL="0" indent="0" eaLnBrk="1" hangingPunct="1">
              <a:spcAft>
                <a:spcPts val="200"/>
              </a:spcAft>
              <a:buFont typeface="Arial" panose="020B0604020202020204" pitchFamily="34" charset="0"/>
              <a:buNone/>
            </a:pPr>
            <a:r>
              <a:rPr lang="en-US" altLang="en-US" sz="2400" dirty="0">
                <a:cs typeface="Calibri"/>
              </a:rPr>
              <a:t>UCLA Sustainability: </a:t>
            </a:r>
            <a:r>
              <a:rPr lang="en-US" altLang="en-US" sz="2400" dirty="0">
                <a:solidFill>
                  <a:schemeClr val="bg1"/>
                </a:solidFill>
                <a:cs typeface="Calibri"/>
              </a:rPr>
              <a:t>@sustainUCLA</a:t>
            </a:r>
          </a:p>
          <a:p>
            <a:pPr marL="0" indent="0" eaLnBrk="1" hangingPunct="1">
              <a:spcAft>
                <a:spcPts val="200"/>
              </a:spcAft>
              <a:buNone/>
            </a:pPr>
            <a:endParaRPr lang="en-US" altLang="en-US" sz="2400" dirty="0">
              <a:cs typeface="Calibri" panose="020F0502020204030204" pitchFamily="34" charset="0"/>
            </a:endParaRPr>
          </a:p>
          <a:p>
            <a:pPr marL="0" indent="0" eaLnBrk="1" hangingPunct="1">
              <a:spcAft>
                <a:spcPts val="200"/>
              </a:spcAft>
              <a:buFont typeface="Arial" panose="020B0604020202020204" pitchFamily="34" charset="0"/>
              <a:buNone/>
            </a:pPr>
            <a:r>
              <a:rPr lang="en-US" altLang="en-US" sz="2400" dirty="0">
                <a:cs typeface="Calibri"/>
              </a:rPr>
              <a:t>Join the UCLA Sustainability mailing list </a:t>
            </a:r>
          </a:p>
          <a:p>
            <a:pPr marL="0" indent="0" eaLnBrk="1" hangingPunct="1">
              <a:spcAft>
                <a:spcPts val="200"/>
              </a:spcAft>
            </a:pPr>
            <a:endParaRPr lang="en-US" altLang="en-US" sz="2400" dirty="0">
              <a:cs typeface="Calibri" panose="020F0502020204030204" pitchFamily="34" charset="0"/>
            </a:endParaRPr>
          </a:p>
          <a:p>
            <a:pPr marL="0" indent="0" eaLnBrk="1" hangingPunct="1">
              <a:spcAft>
                <a:spcPts val="200"/>
              </a:spcAft>
              <a:buNone/>
            </a:pPr>
            <a:r>
              <a:rPr lang="en-US" altLang="en-US" sz="2400" dirty="0">
                <a:cs typeface="Calibri"/>
              </a:rPr>
              <a:t>For more about UCLA Sustainability, visit </a:t>
            </a:r>
            <a:r>
              <a:rPr lang="en-US" altLang="en-US" sz="2400" u="sng" dirty="0">
                <a:solidFill>
                  <a:schemeClr val="bg1"/>
                </a:solidFill>
                <a:cs typeface="Calibri"/>
              </a:rPr>
              <a:t>sustain.ucla.edu</a:t>
            </a:r>
            <a:r>
              <a:rPr lang="en-US" altLang="en-US" sz="2400" dirty="0">
                <a:solidFill>
                  <a:schemeClr val="bg1"/>
                </a:solidFill>
                <a:cs typeface="Calibri"/>
              </a:rPr>
              <a:t> </a:t>
            </a:r>
            <a:endParaRPr lang="en-US" altLang="en-US" sz="2400" dirty="0">
              <a:cs typeface="Calibri"/>
            </a:endParaRPr>
          </a:p>
          <a:p>
            <a:pPr marL="0" indent="0" eaLnBrk="1" hangingPunct="1">
              <a:spcAft>
                <a:spcPts val="200"/>
              </a:spcAft>
              <a:buNone/>
            </a:pPr>
            <a:endParaRPr lang="en-US" altLang="en-US" sz="2400" dirty="0">
              <a:cs typeface="Calibri"/>
            </a:endParaRPr>
          </a:p>
          <a:p>
            <a:pPr marL="0" indent="0" eaLnBrk="1" hangingPunct="1">
              <a:spcAft>
                <a:spcPts val="200"/>
              </a:spcAft>
              <a:buNone/>
            </a:pPr>
            <a:r>
              <a:rPr lang="en-US" altLang="en-US" sz="2400" dirty="0">
                <a:cs typeface="Calibri"/>
              </a:rPr>
              <a:t>For more about the CNI, visit </a:t>
            </a:r>
            <a:r>
              <a:rPr lang="en-US" altLang="en-US" sz="2400" u="sng" dirty="0">
                <a:solidFill>
                  <a:schemeClr val="bg1"/>
                </a:solidFill>
              </a:rPr>
              <a:t>universityofcalifornia.edu/initiative/carbon-neutrality-initiative</a:t>
            </a:r>
            <a:br>
              <a:rPr lang="en-US" altLang="en-US" sz="2400" dirty="0">
                <a:cs typeface="Calibri" panose="020F0502020204030204" pitchFamily="34" charset="0"/>
              </a:rPr>
            </a:br>
            <a:br>
              <a:rPr lang="en-US" altLang="en-US" sz="2400" dirty="0">
                <a:cs typeface="Calibri" panose="020F0502020204030204" pitchFamily="34" charset="0"/>
              </a:rPr>
            </a:br>
            <a:endParaRPr lang="en-US" altLang="en-US" sz="2400" dirty="0">
              <a:cs typeface="Calibri" panose="020F0502020204030204" pitchFamily="34" charset="0"/>
            </a:endParaRPr>
          </a:p>
          <a:p>
            <a:pPr marL="0" indent="0" eaLnBrk="1" hangingPunct="1"/>
            <a:endParaRPr lang="en-US" altLang="en-US" sz="2400" dirty="0">
              <a:cs typeface="Calibri" panose="020F0502020204030204" pitchFamily="34" charset="0"/>
            </a:endParaRPr>
          </a:p>
        </p:txBody>
      </p:sp>
      <p:pic>
        <p:nvPicPr>
          <p:cNvPr id="90117" name="Picture 7">
            <a:extLst>
              <a:ext uri="{FF2B5EF4-FFF2-40B4-BE49-F238E27FC236}">
                <a16:creationId xmlns:a16="http://schemas.microsoft.com/office/drawing/2014/main" id="{1737AAE0-8ADE-4F8B-AF6D-B26F37C8250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813" y="1806657"/>
            <a:ext cx="1273663" cy="100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Graphic 9" descr="Envelope">
            <a:extLst>
              <a:ext uri="{FF2B5EF4-FFF2-40B4-BE49-F238E27FC236}">
                <a16:creationId xmlns:a16="http://schemas.microsoft.com/office/drawing/2014/main" id="{0BDB41AA-35F8-4AE2-B8CE-6695A367E8F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1775" y="3201769"/>
            <a:ext cx="965345" cy="92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Graphic 11" descr="Cursor">
            <a:extLst>
              <a:ext uri="{FF2B5EF4-FFF2-40B4-BE49-F238E27FC236}">
                <a16:creationId xmlns:a16="http://schemas.microsoft.com/office/drawing/2014/main" id="{26BE4463-D535-4427-B20A-6052BA40B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410865"/>
            <a:ext cx="111601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xplosion 1 9">
            <a:extLst>
              <a:ext uri="{FF2B5EF4-FFF2-40B4-BE49-F238E27FC236}">
                <a16:creationId xmlns:a16="http://schemas.microsoft.com/office/drawing/2014/main" id="{C8BD449A-3907-4725-99F1-BC38621E80DE}"/>
              </a:ext>
            </a:extLst>
          </p:cNvPr>
          <p:cNvSpPr/>
          <p:nvPr/>
        </p:nvSpPr>
        <p:spPr>
          <a:xfrm rot="18867743">
            <a:off x="6565107" y="68263"/>
            <a:ext cx="2214563" cy="2435225"/>
          </a:xfrm>
          <a:prstGeom prst="irregularSeal1">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0121" name="Graphic 5" descr="Camera">
            <a:extLst>
              <a:ext uri="{FF2B5EF4-FFF2-40B4-BE49-F238E27FC236}">
                <a16:creationId xmlns:a16="http://schemas.microsoft.com/office/drawing/2014/main" id="{73C54418-287F-4BD4-B6A7-9592619E584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607232">
            <a:off x="7459664" y="556419"/>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2" name="TextBox 7">
            <a:extLst>
              <a:ext uri="{FF2B5EF4-FFF2-40B4-BE49-F238E27FC236}">
                <a16:creationId xmlns:a16="http://schemas.microsoft.com/office/drawing/2014/main" id="{D41E0EC8-5C8A-4B16-BECC-30CEAB37B1C5}"/>
              </a:ext>
            </a:extLst>
          </p:cNvPr>
          <p:cNvSpPr txBox="1">
            <a:spLocks noChangeArrowheads="1"/>
          </p:cNvSpPr>
          <p:nvPr/>
        </p:nvSpPr>
        <p:spPr bwMode="auto">
          <a:xfrm rot="1605431">
            <a:off x="6773864" y="1074303"/>
            <a:ext cx="1504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t>Take a </a:t>
            </a:r>
          </a:p>
          <a:p>
            <a:pPr algn="ctr" eaLnBrk="1" hangingPunct="1">
              <a:spcBef>
                <a:spcPct val="0"/>
              </a:spcBef>
              <a:buFontTx/>
              <a:buNone/>
            </a:pPr>
            <a:r>
              <a:rPr lang="en-US" altLang="en-US" sz="1600" dirty="0"/>
              <a:t>picture of </a:t>
            </a:r>
          </a:p>
          <a:p>
            <a:pPr algn="ctr" eaLnBrk="1" hangingPunct="1">
              <a:spcBef>
                <a:spcPct val="0"/>
              </a:spcBef>
              <a:buFontTx/>
              <a:buNone/>
            </a:pPr>
            <a:r>
              <a:rPr lang="en-US" altLang="en-US" sz="1600" dirty="0"/>
              <a:t>this slide!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5E38A897-B9D7-42FA-8DE8-0BFC198185F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53353" y="1749711"/>
            <a:ext cx="5637293" cy="3759174"/>
          </a:xfrm>
          <a:prstGeom prst="rect">
            <a:avLst/>
          </a:prstGeom>
          <a:noFill/>
          <a:extLst>
            <a:ext uri="{909E8E84-426E-40DD-AFC4-6F175D3DCCD1}">
              <a14:hiddenFill xmlns:a14="http://schemas.microsoft.com/office/drawing/2010/main">
                <a:solidFill>
                  <a:srgbClr val="FFFFFF"/>
                </a:solidFill>
              </a14:hiddenFill>
            </a:ext>
          </a:extLst>
        </p:spPr>
      </p:pic>
      <p:sp>
        <p:nvSpPr>
          <p:cNvPr id="92162" name="TextBox 7">
            <a:extLst>
              <a:ext uri="{FF2B5EF4-FFF2-40B4-BE49-F238E27FC236}">
                <a16:creationId xmlns:a16="http://schemas.microsoft.com/office/drawing/2014/main" id="{96C538BA-6EF0-4045-BD36-6E21414C3472}"/>
              </a:ext>
            </a:extLst>
          </p:cNvPr>
          <p:cNvSpPr txBox="1">
            <a:spLocks noChangeArrowheads="1"/>
          </p:cNvSpPr>
          <p:nvPr/>
        </p:nvSpPr>
        <p:spPr bwMode="auto">
          <a:xfrm>
            <a:off x="0" y="601663"/>
            <a:ext cx="9605451"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a:solidFill>
                  <a:srgbClr val="00A1DF"/>
                </a:solidFill>
                <a:latin typeface="Calibri"/>
                <a:cs typeface="Calibri"/>
              </a:rPr>
              <a:t>Students lead change, </a:t>
            </a:r>
          </a:p>
          <a:p>
            <a:pPr algn="ctr" eaLnBrk="1" hangingPunct="1"/>
            <a:r>
              <a:rPr lang="en-US" altLang="en-US" sz="3600" b="1" dirty="0">
                <a:latin typeface="Calibri"/>
                <a:cs typeface="Calibri"/>
              </a:rPr>
              <a:t>what’s your superpower?</a:t>
            </a:r>
            <a:endParaRPr lang="en-US" altLang="en-US" dirty="0">
              <a:latin typeface="Calibri"/>
              <a:cs typeface="Calibri"/>
            </a:endParaRPr>
          </a:p>
        </p:txBody>
      </p:sp>
      <p:sp>
        <p:nvSpPr>
          <p:cNvPr id="2" name="Rectangle 1">
            <a:extLst>
              <a:ext uri="{FF2B5EF4-FFF2-40B4-BE49-F238E27FC236}">
                <a16:creationId xmlns:a16="http://schemas.microsoft.com/office/drawing/2014/main" id="{277D9FF6-116F-4B3F-8028-0D72FC76B2D9}"/>
              </a:ext>
            </a:extLst>
          </p:cNvPr>
          <p:cNvSpPr/>
          <p:nvPr/>
        </p:nvSpPr>
        <p:spPr>
          <a:xfrm>
            <a:off x="6146211" y="5555704"/>
            <a:ext cx="1333881" cy="246221"/>
          </a:xfrm>
          <a:prstGeom prst="rect">
            <a:avLst/>
          </a:prstGeom>
        </p:spPr>
        <p:txBody>
          <a:bodyPr wrap="square">
            <a:spAutoFit/>
          </a:bodyPr>
          <a:lstStyle/>
          <a:p>
            <a:r>
              <a:rPr lang="en-US" sz="1000" dirty="0" err="1">
                <a:solidFill>
                  <a:schemeClr val="tx1">
                    <a:lumMod val="75000"/>
                    <a:lumOff val="25000"/>
                  </a:schemeClr>
                </a:solidFill>
              </a:rPr>
              <a:t>Lëa</a:t>
            </a:r>
            <a:r>
              <a:rPr lang="en-US" sz="1000" dirty="0">
                <a:solidFill>
                  <a:schemeClr val="tx1">
                    <a:lumMod val="75000"/>
                    <a:lumOff val="25000"/>
                  </a:schemeClr>
                </a:solidFill>
              </a:rPr>
              <a:t>-Kim </a:t>
            </a:r>
            <a:r>
              <a:rPr lang="en-US" sz="1000" dirty="0" err="1">
                <a:solidFill>
                  <a:schemeClr val="tx1">
                    <a:lumMod val="75000"/>
                    <a:lumOff val="25000"/>
                  </a:schemeClr>
                </a:solidFill>
              </a:rPr>
              <a:t>Châteauneuf</a:t>
            </a:r>
            <a:endParaRPr lang="en-US" sz="1000" dirty="0">
              <a:solidFill>
                <a:schemeClr val="tx1">
                  <a:lumMod val="75000"/>
                  <a:lumOff val="2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A1DD"/>
        </a:solidFill>
        <a:effectLst/>
      </p:bgPr>
    </p:bg>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756CB06-E9C7-4AE6-9BB5-56AD6D3139BD}"/>
              </a:ext>
            </a:extLst>
          </p:cNvPr>
          <p:cNvSpPr txBox="1">
            <a:spLocks noChangeArrowheads="1"/>
          </p:cNvSpPr>
          <p:nvPr/>
        </p:nvSpPr>
        <p:spPr bwMode="auto">
          <a:xfrm>
            <a:off x="1647131" y="254910"/>
            <a:ext cx="6221211"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dirty="0">
                <a:solidFill>
                  <a:schemeClr val="bg1"/>
                </a:solidFill>
                <a:cs typeface="Calibri" panose="020F0502020204030204" pitchFamily="34" charset="0"/>
              </a:rPr>
              <a:t>Impacts of the climate crisis</a:t>
            </a:r>
            <a:endParaRPr lang="en-US" altLang="en-US" sz="4400" dirty="0">
              <a:solidFill>
                <a:schemeClr val="bg1"/>
              </a:solidFill>
              <a:cs typeface="Calibri" panose="020F0502020204030204" pitchFamily="34" charset="0"/>
            </a:endParaRPr>
          </a:p>
        </p:txBody>
      </p:sp>
      <p:sp>
        <p:nvSpPr>
          <p:cNvPr id="18" name="TextBox 17">
            <a:extLst>
              <a:ext uri="{FF2B5EF4-FFF2-40B4-BE49-F238E27FC236}">
                <a16:creationId xmlns:a16="http://schemas.microsoft.com/office/drawing/2014/main" id="{48BDFF74-375A-4761-BCFC-937DE40F2BE6}"/>
              </a:ext>
            </a:extLst>
          </p:cNvPr>
          <p:cNvSpPr txBox="1"/>
          <p:nvPr/>
        </p:nvSpPr>
        <p:spPr>
          <a:xfrm>
            <a:off x="831289" y="1333363"/>
            <a:ext cx="7838517" cy="3554819"/>
          </a:xfrm>
          <a:prstGeom prst="rect">
            <a:avLst/>
          </a:prstGeom>
          <a:noFill/>
        </p:spPr>
        <p:txBody>
          <a:bodyPr wrap="square" lIns="0" tIns="0" anchor="t">
            <a:spAutoFit/>
          </a:bodyPr>
          <a:lstStyle/>
          <a:p>
            <a:pPr algn="ctr" eaLnBrk="1" fontAlgn="auto" hangingPunct="1">
              <a:spcBef>
                <a:spcPts val="0"/>
              </a:spcBef>
              <a:spcAft>
                <a:spcPts val="1800"/>
              </a:spcAft>
              <a:buSzPct val="100000"/>
              <a:defRPr/>
            </a:pPr>
            <a:r>
              <a:rPr lang="en-US" sz="2800" i="1" dirty="0">
                <a:solidFill>
                  <a:schemeClr val="bg1"/>
                </a:solidFill>
                <a:latin typeface="+mn-lt"/>
                <a:cs typeface="Kievit Offc Pro"/>
              </a:rPr>
              <a:t>More </a:t>
            </a:r>
            <a:r>
              <a:rPr lang="en-US" sz="2800" dirty="0">
                <a:solidFill>
                  <a:schemeClr val="bg1"/>
                </a:solidFill>
                <a:latin typeface="+mn-lt"/>
                <a:cs typeface="Kievit Offc Pro"/>
              </a:rPr>
              <a:t>or </a:t>
            </a:r>
            <a:r>
              <a:rPr lang="en-US" sz="2800" i="1" dirty="0">
                <a:solidFill>
                  <a:schemeClr val="bg1"/>
                </a:solidFill>
                <a:latin typeface="+mn-lt"/>
                <a:cs typeface="Kievit Offc Pro"/>
              </a:rPr>
              <a:t>stronger</a:t>
            </a:r>
            <a:r>
              <a:rPr lang="en-US" sz="2800" dirty="0">
                <a:solidFill>
                  <a:schemeClr val="bg1"/>
                </a:solidFill>
                <a:latin typeface="+mn-lt"/>
                <a:cs typeface="Kievit Offc Pro"/>
              </a:rPr>
              <a:t> droughts, heat waves, sea level rise, hurricanes, wildfires, and more, are leading to: </a:t>
            </a:r>
            <a:endParaRPr lang="en-US" sz="2000" dirty="0">
              <a:solidFill>
                <a:schemeClr val="bg1"/>
              </a:solidFill>
            </a:endParaRPr>
          </a:p>
          <a:p>
            <a:pPr marL="1257300" lvl="2" indent="-342900">
              <a:spcBef>
                <a:spcPts val="0"/>
              </a:spcBef>
              <a:spcAft>
                <a:spcPts val="1800"/>
              </a:spcAft>
              <a:buSzPct val="100000"/>
              <a:buFont typeface="Arial" panose="020B0604020202020204" pitchFamily="34" charset="0"/>
              <a:buChar char="•"/>
              <a:defRPr/>
            </a:pPr>
            <a:r>
              <a:rPr lang="en-US" sz="2800" dirty="0">
                <a:solidFill>
                  <a:schemeClr val="bg1"/>
                </a:solidFill>
                <a:latin typeface="Calibri"/>
                <a:cs typeface="Calibri"/>
              </a:rPr>
              <a:t>Agricultural disruptions</a:t>
            </a:r>
            <a:endParaRPr lang="en-US" sz="2800" dirty="0">
              <a:solidFill>
                <a:schemeClr val="bg1"/>
              </a:solidFill>
              <a:cs typeface="Calibri" panose="020F0502020204030204" pitchFamily="34" charset="0"/>
            </a:endParaRPr>
          </a:p>
          <a:p>
            <a:pPr marL="1257300" lvl="2" indent="-342900">
              <a:spcBef>
                <a:spcPts val="0"/>
              </a:spcBef>
              <a:spcAft>
                <a:spcPts val="1800"/>
              </a:spcAft>
              <a:buSzPct val="100000"/>
              <a:buFont typeface="Arial" panose="020B0604020202020204" pitchFamily="34" charset="0"/>
              <a:buChar char="•"/>
              <a:defRPr/>
            </a:pPr>
            <a:r>
              <a:rPr lang="en-US" sz="2800" dirty="0">
                <a:solidFill>
                  <a:schemeClr val="bg1"/>
                </a:solidFill>
                <a:latin typeface="Calibri"/>
                <a:cs typeface="Calibri"/>
              </a:rPr>
              <a:t>Ecosystem disruptions </a:t>
            </a:r>
          </a:p>
          <a:p>
            <a:pPr marL="1257300" lvl="2" indent="-342900">
              <a:spcBef>
                <a:spcPts val="0"/>
              </a:spcBef>
              <a:spcAft>
                <a:spcPts val="1800"/>
              </a:spcAft>
              <a:buSzPct val="100000"/>
              <a:buFont typeface="Arial" panose="020B0604020202020204" pitchFamily="34" charset="0"/>
              <a:buChar char="•"/>
              <a:defRPr/>
            </a:pPr>
            <a:r>
              <a:rPr lang="en-US" sz="2800" dirty="0">
                <a:solidFill>
                  <a:schemeClr val="bg1"/>
                </a:solidFill>
                <a:latin typeface="Calibri"/>
                <a:cs typeface="Calibri"/>
              </a:rPr>
              <a:t>Poorer human health</a:t>
            </a:r>
            <a:endParaRPr lang="en-US" sz="2800" dirty="0">
              <a:solidFill>
                <a:schemeClr val="bg1"/>
              </a:solidFill>
              <a:cs typeface="Calibri" panose="020F0502020204030204" pitchFamily="34" charset="0"/>
            </a:endParaRPr>
          </a:p>
          <a:p>
            <a:pPr marL="1257300" lvl="2" indent="-342900">
              <a:spcBef>
                <a:spcPts val="0"/>
              </a:spcBef>
              <a:spcAft>
                <a:spcPts val="1800"/>
              </a:spcAft>
              <a:buSzPct val="100000"/>
              <a:buFont typeface="Arial" panose="020B0604020202020204" pitchFamily="34" charset="0"/>
              <a:buChar char="•"/>
              <a:defRPr/>
            </a:pPr>
            <a:r>
              <a:rPr lang="en-US" sz="2800" dirty="0">
                <a:solidFill>
                  <a:schemeClr val="bg1"/>
                </a:solidFill>
                <a:latin typeface="Calibri"/>
                <a:cs typeface="Calibri"/>
              </a:rPr>
              <a:t>Climate refugees</a:t>
            </a:r>
          </a:p>
        </p:txBody>
      </p:sp>
      <p:sp>
        <p:nvSpPr>
          <p:cNvPr id="2" name="Rectangle 1">
            <a:extLst>
              <a:ext uri="{FF2B5EF4-FFF2-40B4-BE49-F238E27FC236}">
                <a16:creationId xmlns:a16="http://schemas.microsoft.com/office/drawing/2014/main" id="{D3EA5C85-87A6-4BA6-8DDD-0D04F646C981}"/>
              </a:ext>
            </a:extLst>
          </p:cNvPr>
          <p:cNvSpPr/>
          <p:nvPr/>
        </p:nvSpPr>
        <p:spPr>
          <a:xfrm>
            <a:off x="655548" y="5259388"/>
            <a:ext cx="7843838" cy="1372439"/>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en-US" sz="2800" b="1" dirty="0">
                <a:cs typeface="Calibri"/>
              </a:rPr>
              <a:t>The climate crisis disproportionately impacts lower income nations and low-income communities</a:t>
            </a:r>
          </a:p>
        </p:txBody>
      </p:sp>
    </p:spTree>
    <p:extLst>
      <p:ext uri="{BB962C8B-B14F-4D97-AF65-F5344CB8AC3E}">
        <p14:creationId xmlns:p14="http://schemas.microsoft.com/office/powerpoint/2010/main" val="1753825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7">
            <a:extLst>
              <a:ext uri="{FF2B5EF4-FFF2-40B4-BE49-F238E27FC236}">
                <a16:creationId xmlns:a16="http://schemas.microsoft.com/office/drawing/2014/main" id="{09D02097-F018-4A5E-B22E-D2D7013E5527}"/>
              </a:ext>
            </a:extLst>
          </p:cNvPr>
          <p:cNvSpPr txBox="1">
            <a:spLocks noChangeArrowheads="1"/>
          </p:cNvSpPr>
          <p:nvPr/>
        </p:nvSpPr>
        <p:spPr bwMode="auto">
          <a:xfrm>
            <a:off x="1743075" y="558800"/>
            <a:ext cx="605313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b="1">
                <a:solidFill>
                  <a:srgbClr val="00A1DF"/>
                </a:solidFill>
              </a:rPr>
              <a:t>The UC System by the Numbers </a:t>
            </a:r>
            <a:endParaRPr lang="en-US" altLang="en-US"/>
          </a:p>
        </p:txBody>
      </p:sp>
      <p:sp>
        <p:nvSpPr>
          <p:cNvPr id="36867" name="TextBox 8">
            <a:extLst>
              <a:ext uri="{FF2B5EF4-FFF2-40B4-BE49-F238E27FC236}">
                <a16:creationId xmlns:a16="http://schemas.microsoft.com/office/drawing/2014/main" id="{F68C645A-6CC1-47F3-AD46-CB7E22667CBA}"/>
              </a:ext>
            </a:extLst>
          </p:cNvPr>
          <p:cNvSpPr txBox="1">
            <a:spLocks noChangeArrowheads="1"/>
          </p:cNvSpPr>
          <p:nvPr/>
        </p:nvSpPr>
        <p:spPr bwMode="auto">
          <a:xfrm>
            <a:off x="765175" y="1454150"/>
            <a:ext cx="40036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rPr>
              <a:t>10</a:t>
            </a:r>
            <a:r>
              <a:rPr lang="en-US" altLang="en-US" sz="2400">
                <a:solidFill>
                  <a:srgbClr val="5F6062"/>
                </a:solidFill>
              </a:rPr>
              <a:t> university campuses</a:t>
            </a:r>
            <a:endParaRPr lang="en-US" altLang="en-US" sz="2400"/>
          </a:p>
        </p:txBody>
      </p:sp>
      <p:sp>
        <p:nvSpPr>
          <p:cNvPr id="36868" name="TextBox 14">
            <a:extLst>
              <a:ext uri="{FF2B5EF4-FFF2-40B4-BE49-F238E27FC236}">
                <a16:creationId xmlns:a16="http://schemas.microsoft.com/office/drawing/2014/main" id="{13FAF165-02CB-4701-BD91-E9D0858B57B3}"/>
              </a:ext>
            </a:extLst>
          </p:cNvPr>
          <p:cNvSpPr txBox="1">
            <a:spLocks noChangeArrowheads="1"/>
          </p:cNvSpPr>
          <p:nvPr/>
        </p:nvSpPr>
        <p:spPr bwMode="auto">
          <a:xfrm>
            <a:off x="915988" y="1989138"/>
            <a:ext cx="30829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rPr>
              <a:t>5</a:t>
            </a:r>
            <a:r>
              <a:rPr lang="en-US" altLang="en-US" sz="2400">
                <a:solidFill>
                  <a:srgbClr val="5F6062"/>
                </a:solidFill>
              </a:rPr>
              <a:t> medical centers</a:t>
            </a:r>
            <a:endParaRPr lang="en-US" altLang="en-US" sz="2400"/>
          </a:p>
        </p:txBody>
      </p:sp>
      <p:sp>
        <p:nvSpPr>
          <p:cNvPr id="36869" name="TextBox 15">
            <a:extLst>
              <a:ext uri="{FF2B5EF4-FFF2-40B4-BE49-F238E27FC236}">
                <a16:creationId xmlns:a16="http://schemas.microsoft.com/office/drawing/2014/main" id="{39FE718C-6891-41F0-8C56-8AB37DDEC180}"/>
              </a:ext>
            </a:extLst>
          </p:cNvPr>
          <p:cNvSpPr txBox="1">
            <a:spLocks noChangeArrowheads="1"/>
          </p:cNvSpPr>
          <p:nvPr/>
        </p:nvSpPr>
        <p:spPr bwMode="auto">
          <a:xfrm>
            <a:off x="915988" y="2530475"/>
            <a:ext cx="553561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rPr>
              <a:t>3</a:t>
            </a:r>
            <a:r>
              <a:rPr lang="en-US" altLang="en-US" sz="2400">
                <a:solidFill>
                  <a:srgbClr val="5F6062"/>
                </a:solidFill>
              </a:rPr>
              <a:t> national research </a:t>
            </a:r>
            <a:endParaRPr lang="en-US" altLang="en-US" sz="2400">
              <a:solidFill>
                <a:srgbClr val="000000"/>
              </a:solidFill>
              <a:cs typeface="Calibri" panose="020F0502020204030204" pitchFamily="34" charset="0"/>
            </a:endParaRPr>
          </a:p>
          <a:p>
            <a:pPr eaLnBrk="1" hangingPunct="1"/>
            <a:r>
              <a:rPr lang="en-US" altLang="en-US" sz="2400">
                <a:solidFill>
                  <a:srgbClr val="5F6062"/>
                </a:solidFill>
              </a:rPr>
              <a:t>   laboratories</a:t>
            </a:r>
            <a:endParaRPr lang="en-US" altLang="en-US" sz="2400">
              <a:cs typeface="Calibri" panose="020F0502020204030204" pitchFamily="34" charset="0"/>
            </a:endParaRPr>
          </a:p>
        </p:txBody>
      </p:sp>
      <p:pic>
        <p:nvPicPr>
          <p:cNvPr id="36871" name="Picture 2" descr="A close up of a map&#10;&#10;Description generated with high confidence">
            <a:extLst>
              <a:ext uri="{FF2B5EF4-FFF2-40B4-BE49-F238E27FC236}">
                <a16:creationId xmlns:a16="http://schemas.microsoft.com/office/drawing/2014/main" id="{98884805-65AE-4B71-B54A-A1E62A8B4B3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68850" y="1338263"/>
            <a:ext cx="3784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6F84C71-BCA0-4791-8DB5-360EA25C3967}"/>
              </a:ext>
            </a:extLst>
          </p:cNvPr>
          <p:cNvSpPr/>
          <p:nvPr/>
        </p:nvSpPr>
        <p:spPr>
          <a:xfrm>
            <a:off x="382588" y="5984875"/>
            <a:ext cx="202565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36873" name="TextBox 10">
            <a:extLst>
              <a:ext uri="{FF2B5EF4-FFF2-40B4-BE49-F238E27FC236}">
                <a16:creationId xmlns:a16="http://schemas.microsoft.com/office/drawing/2014/main" id="{40C405D7-9595-46D9-BF24-E25C57CF9110}"/>
              </a:ext>
            </a:extLst>
          </p:cNvPr>
          <p:cNvSpPr txBox="1">
            <a:spLocks noChangeArrowheads="1"/>
          </p:cNvSpPr>
          <p:nvPr/>
        </p:nvSpPr>
        <p:spPr bwMode="auto">
          <a:xfrm>
            <a:off x="765175" y="3440113"/>
            <a:ext cx="553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a:solidFill>
                  <a:srgbClr val="00B0F0"/>
                </a:solidFill>
              </a:rPr>
              <a:t>$5.84B</a:t>
            </a:r>
            <a:r>
              <a:rPr lang="en-US" altLang="en-US" sz="2400" dirty="0">
                <a:solidFill>
                  <a:srgbClr val="00B0F0"/>
                </a:solidFill>
              </a:rPr>
              <a:t> </a:t>
            </a:r>
            <a:r>
              <a:rPr lang="en-US" altLang="en-US" sz="2400" dirty="0">
                <a:solidFill>
                  <a:srgbClr val="5F6062"/>
                </a:solidFill>
              </a:rPr>
              <a:t>in research awards</a:t>
            </a:r>
            <a:endParaRPr lang="en-US" altLang="en-US" sz="2400" dirty="0">
              <a:cs typeface="Calibri" panose="020F0502020204030204" pitchFamily="34" charset="0"/>
            </a:endParaRPr>
          </a:p>
        </p:txBody>
      </p:sp>
      <p:sp>
        <p:nvSpPr>
          <p:cNvPr id="36874" name="TextBox 12">
            <a:extLst>
              <a:ext uri="{FF2B5EF4-FFF2-40B4-BE49-F238E27FC236}">
                <a16:creationId xmlns:a16="http://schemas.microsoft.com/office/drawing/2014/main" id="{1E8594EF-8D6E-41B9-A557-368208B0C56A}"/>
              </a:ext>
            </a:extLst>
          </p:cNvPr>
          <p:cNvSpPr txBox="1">
            <a:spLocks noChangeArrowheads="1"/>
          </p:cNvSpPr>
          <p:nvPr/>
        </p:nvSpPr>
        <p:spPr bwMode="auto">
          <a:xfrm>
            <a:off x="765175" y="3981450"/>
            <a:ext cx="33639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a:solidFill>
                  <a:srgbClr val="00B0F0"/>
                </a:solidFill>
              </a:rPr>
              <a:t>$46B</a:t>
            </a:r>
            <a:r>
              <a:rPr lang="en-US" altLang="en-US" sz="2400" dirty="0">
                <a:solidFill>
                  <a:srgbClr val="00B0F0"/>
                </a:solidFill>
              </a:rPr>
              <a:t> </a:t>
            </a:r>
            <a:r>
              <a:rPr lang="en-US" altLang="en-US" sz="2400" dirty="0">
                <a:solidFill>
                  <a:srgbClr val="5F6062"/>
                </a:solidFill>
              </a:rPr>
              <a:t>contributed to CA         	    economy</a:t>
            </a:r>
            <a:endParaRPr lang="en-US" altLang="en-US" sz="2400" dirty="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7">
            <a:extLst>
              <a:ext uri="{FF2B5EF4-FFF2-40B4-BE49-F238E27FC236}">
                <a16:creationId xmlns:a16="http://schemas.microsoft.com/office/drawing/2014/main" id="{09D02097-F018-4A5E-B22E-D2D7013E5527}"/>
              </a:ext>
            </a:extLst>
          </p:cNvPr>
          <p:cNvSpPr txBox="1">
            <a:spLocks noChangeArrowheads="1"/>
          </p:cNvSpPr>
          <p:nvPr/>
        </p:nvSpPr>
        <p:spPr bwMode="auto">
          <a:xfrm>
            <a:off x="1743075" y="558800"/>
            <a:ext cx="605313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b="1">
                <a:solidFill>
                  <a:srgbClr val="00A1DF"/>
                </a:solidFill>
              </a:rPr>
              <a:t>The UC System by the Numbers </a:t>
            </a:r>
            <a:endParaRPr lang="en-US" altLang="en-US"/>
          </a:p>
        </p:txBody>
      </p:sp>
      <p:sp>
        <p:nvSpPr>
          <p:cNvPr id="36867" name="TextBox 8">
            <a:extLst>
              <a:ext uri="{FF2B5EF4-FFF2-40B4-BE49-F238E27FC236}">
                <a16:creationId xmlns:a16="http://schemas.microsoft.com/office/drawing/2014/main" id="{F68C645A-6CC1-47F3-AD46-CB7E22667CBA}"/>
              </a:ext>
            </a:extLst>
          </p:cNvPr>
          <p:cNvSpPr txBox="1">
            <a:spLocks noChangeArrowheads="1"/>
          </p:cNvSpPr>
          <p:nvPr/>
        </p:nvSpPr>
        <p:spPr bwMode="auto">
          <a:xfrm>
            <a:off x="765175" y="1454150"/>
            <a:ext cx="40036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rPr>
              <a:t>10</a:t>
            </a:r>
            <a:r>
              <a:rPr lang="en-US" altLang="en-US" sz="2400">
                <a:solidFill>
                  <a:srgbClr val="5F6062"/>
                </a:solidFill>
              </a:rPr>
              <a:t> university campuses</a:t>
            </a:r>
            <a:endParaRPr lang="en-US" altLang="en-US" sz="2400"/>
          </a:p>
        </p:txBody>
      </p:sp>
      <p:sp>
        <p:nvSpPr>
          <p:cNvPr id="36868" name="TextBox 14">
            <a:extLst>
              <a:ext uri="{FF2B5EF4-FFF2-40B4-BE49-F238E27FC236}">
                <a16:creationId xmlns:a16="http://schemas.microsoft.com/office/drawing/2014/main" id="{13FAF165-02CB-4701-BD91-E9D0858B57B3}"/>
              </a:ext>
            </a:extLst>
          </p:cNvPr>
          <p:cNvSpPr txBox="1">
            <a:spLocks noChangeArrowheads="1"/>
          </p:cNvSpPr>
          <p:nvPr/>
        </p:nvSpPr>
        <p:spPr bwMode="auto">
          <a:xfrm>
            <a:off x="915988" y="1989138"/>
            <a:ext cx="30829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rPr>
              <a:t>5</a:t>
            </a:r>
            <a:r>
              <a:rPr lang="en-US" altLang="en-US" sz="2400">
                <a:solidFill>
                  <a:srgbClr val="5F6062"/>
                </a:solidFill>
              </a:rPr>
              <a:t> medical centers</a:t>
            </a:r>
            <a:endParaRPr lang="en-US" altLang="en-US" sz="2400"/>
          </a:p>
        </p:txBody>
      </p:sp>
      <p:sp>
        <p:nvSpPr>
          <p:cNvPr id="36869" name="TextBox 15">
            <a:extLst>
              <a:ext uri="{FF2B5EF4-FFF2-40B4-BE49-F238E27FC236}">
                <a16:creationId xmlns:a16="http://schemas.microsoft.com/office/drawing/2014/main" id="{39FE718C-6891-41F0-8C56-8AB37DDEC180}"/>
              </a:ext>
            </a:extLst>
          </p:cNvPr>
          <p:cNvSpPr txBox="1">
            <a:spLocks noChangeArrowheads="1"/>
          </p:cNvSpPr>
          <p:nvPr/>
        </p:nvSpPr>
        <p:spPr bwMode="auto">
          <a:xfrm>
            <a:off x="915988" y="2530475"/>
            <a:ext cx="553561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F0"/>
                </a:solidFill>
              </a:rPr>
              <a:t>3</a:t>
            </a:r>
            <a:r>
              <a:rPr lang="en-US" altLang="en-US" sz="2400">
                <a:solidFill>
                  <a:srgbClr val="5F6062"/>
                </a:solidFill>
              </a:rPr>
              <a:t> national research </a:t>
            </a:r>
            <a:endParaRPr lang="en-US" altLang="en-US" sz="2400">
              <a:solidFill>
                <a:srgbClr val="000000"/>
              </a:solidFill>
              <a:cs typeface="Calibri" panose="020F0502020204030204" pitchFamily="34" charset="0"/>
            </a:endParaRPr>
          </a:p>
          <a:p>
            <a:pPr eaLnBrk="1" hangingPunct="1"/>
            <a:r>
              <a:rPr lang="en-US" altLang="en-US" sz="2400">
                <a:solidFill>
                  <a:srgbClr val="5F6062"/>
                </a:solidFill>
              </a:rPr>
              <a:t>   laboratories</a:t>
            </a:r>
            <a:endParaRPr lang="en-US" altLang="en-US" sz="2400">
              <a:cs typeface="Calibri" panose="020F0502020204030204" pitchFamily="34" charset="0"/>
            </a:endParaRPr>
          </a:p>
        </p:txBody>
      </p:sp>
      <p:sp>
        <p:nvSpPr>
          <p:cNvPr id="17" name="TextBox 16">
            <a:extLst>
              <a:ext uri="{FF2B5EF4-FFF2-40B4-BE49-F238E27FC236}">
                <a16:creationId xmlns:a16="http://schemas.microsoft.com/office/drawing/2014/main" id="{2D65DA7A-EFDE-4E0A-95BD-67EF189CB84C}"/>
              </a:ext>
            </a:extLst>
          </p:cNvPr>
          <p:cNvSpPr txBox="1">
            <a:spLocks noChangeArrowheads="1"/>
          </p:cNvSpPr>
          <p:nvPr/>
        </p:nvSpPr>
        <p:spPr bwMode="auto">
          <a:xfrm>
            <a:off x="382588" y="4914900"/>
            <a:ext cx="45196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700" b="1" dirty="0">
                <a:solidFill>
                  <a:srgbClr val="5F6062"/>
                </a:solidFill>
              </a:rPr>
              <a:t>..and over </a:t>
            </a:r>
            <a:r>
              <a:rPr lang="en-US" altLang="en-US" sz="2700" b="1" dirty="0">
                <a:solidFill>
                  <a:srgbClr val="00B0F0"/>
                </a:solidFill>
              </a:rPr>
              <a:t>600,000</a:t>
            </a:r>
            <a:r>
              <a:rPr lang="en-US" altLang="en-US" sz="2700" b="1" dirty="0">
                <a:solidFill>
                  <a:srgbClr val="5F6062"/>
                </a:solidFill>
              </a:rPr>
              <a:t> students, staff, and faculty!</a:t>
            </a:r>
          </a:p>
        </p:txBody>
      </p:sp>
      <p:pic>
        <p:nvPicPr>
          <p:cNvPr id="36871" name="Picture 2" descr="A close up of a map&#10;&#10;Description generated with high confidence">
            <a:extLst>
              <a:ext uri="{FF2B5EF4-FFF2-40B4-BE49-F238E27FC236}">
                <a16:creationId xmlns:a16="http://schemas.microsoft.com/office/drawing/2014/main" id="{98884805-65AE-4B71-B54A-A1E62A8B4B3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68850" y="1338263"/>
            <a:ext cx="3784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6F84C71-BCA0-4791-8DB5-360EA25C3967}"/>
              </a:ext>
            </a:extLst>
          </p:cNvPr>
          <p:cNvSpPr/>
          <p:nvPr/>
        </p:nvSpPr>
        <p:spPr>
          <a:xfrm>
            <a:off x="382588" y="5984875"/>
            <a:ext cx="202565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36873" name="TextBox 10">
            <a:extLst>
              <a:ext uri="{FF2B5EF4-FFF2-40B4-BE49-F238E27FC236}">
                <a16:creationId xmlns:a16="http://schemas.microsoft.com/office/drawing/2014/main" id="{40C405D7-9595-46D9-BF24-E25C57CF9110}"/>
              </a:ext>
            </a:extLst>
          </p:cNvPr>
          <p:cNvSpPr txBox="1">
            <a:spLocks noChangeArrowheads="1"/>
          </p:cNvSpPr>
          <p:nvPr/>
        </p:nvSpPr>
        <p:spPr bwMode="auto">
          <a:xfrm>
            <a:off x="765175" y="3440113"/>
            <a:ext cx="553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a:solidFill>
                  <a:srgbClr val="00B0F0"/>
                </a:solidFill>
              </a:rPr>
              <a:t>$5.84B</a:t>
            </a:r>
            <a:r>
              <a:rPr lang="en-US" altLang="en-US" sz="2400" dirty="0">
                <a:solidFill>
                  <a:srgbClr val="00B0F0"/>
                </a:solidFill>
              </a:rPr>
              <a:t> </a:t>
            </a:r>
            <a:r>
              <a:rPr lang="en-US" altLang="en-US" sz="2400" dirty="0">
                <a:solidFill>
                  <a:srgbClr val="5F6062"/>
                </a:solidFill>
              </a:rPr>
              <a:t>in research awards</a:t>
            </a:r>
            <a:endParaRPr lang="en-US" altLang="en-US" sz="2400" dirty="0">
              <a:cs typeface="Calibri" panose="020F0502020204030204" pitchFamily="34" charset="0"/>
            </a:endParaRPr>
          </a:p>
        </p:txBody>
      </p:sp>
      <p:sp>
        <p:nvSpPr>
          <p:cNvPr id="36874" name="TextBox 12">
            <a:extLst>
              <a:ext uri="{FF2B5EF4-FFF2-40B4-BE49-F238E27FC236}">
                <a16:creationId xmlns:a16="http://schemas.microsoft.com/office/drawing/2014/main" id="{1E8594EF-8D6E-41B9-A557-368208B0C56A}"/>
              </a:ext>
            </a:extLst>
          </p:cNvPr>
          <p:cNvSpPr txBox="1">
            <a:spLocks noChangeArrowheads="1"/>
          </p:cNvSpPr>
          <p:nvPr/>
        </p:nvSpPr>
        <p:spPr bwMode="auto">
          <a:xfrm>
            <a:off x="765175" y="3981450"/>
            <a:ext cx="33639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a:solidFill>
                  <a:srgbClr val="00B0F0"/>
                </a:solidFill>
              </a:rPr>
              <a:t>$46B</a:t>
            </a:r>
            <a:r>
              <a:rPr lang="en-US" altLang="en-US" sz="2400" dirty="0">
                <a:solidFill>
                  <a:srgbClr val="00B0F0"/>
                </a:solidFill>
              </a:rPr>
              <a:t> </a:t>
            </a:r>
            <a:r>
              <a:rPr lang="en-US" altLang="en-US" sz="2400" dirty="0">
                <a:solidFill>
                  <a:srgbClr val="5F6062"/>
                </a:solidFill>
              </a:rPr>
              <a:t>contributed to CA         	    economy</a:t>
            </a:r>
            <a:endParaRPr lang="en-US" altLang="en-US" sz="2400" dirty="0">
              <a:cs typeface="Calibri" panose="020F0502020204030204" pitchFamily="34" charset="0"/>
            </a:endParaRPr>
          </a:p>
        </p:txBody>
      </p:sp>
    </p:spTree>
    <p:extLst>
      <p:ext uri="{BB962C8B-B14F-4D97-AF65-F5344CB8AC3E}">
        <p14:creationId xmlns:p14="http://schemas.microsoft.com/office/powerpoint/2010/main" val="978921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EBEBEB"/>
        </a:solidFill>
        <a:effectLst/>
      </p:bgPr>
    </p:bg>
    <p:spTree>
      <p:nvGrpSpPr>
        <p:cNvPr id="1" name=""/>
        <p:cNvGrpSpPr/>
        <p:nvPr/>
      </p:nvGrpSpPr>
      <p:grpSpPr>
        <a:xfrm>
          <a:off x="0" y="0"/>
          <a:ext cx="0" cy="0"/>
          <a:chOff x="0" y="0"/>
          <a:chExt cx="0" cy="0"/>
        </a:xfrm>
      </p:grpSpPr>
      <p:sp>
        <p:nvSpPr>
          <p:cNvPr id="38914" name="TextBox 2">
            <a:extLst>
              <a:ext uri="{FF2B5EF4-FFF2-40B4-BE49-F238E27FC236}">
                <a16:creationId xmlns:a16="http://schemas.microsoft.com/office/drawing/2014/main" id="{475D0313-08D3-4158-802C-C3A7E3D54838}"/>
              </a:ext>
            </a:extLst>
          </p:cNvPr>
          <p:cNvSpPr txBox="1">
            <a:spLocks noChangeArrowheads="1"/>
          </p:cNvSpPr>
          <p:nvPr/>
        </p:nvSpPr>
        <p:spPr bwMode="auto">
          <a:xfrm>
            <a:off x="-171450" y="133350"/>
            <a:ext cx="94869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Aft>
                <a:spcPts val="800"/>
              </a:spcAft>
            </a:pPr>
            <a:r>
              <a:rPr lang="en-US" altLang="en-US" sz="3600" b="1">
                <a:solidFill>
                  <a:srgbClr val="00A1DF"/>
                </a:solidFill>
              </a:rPr>
              <a:t>There are nearly 20,000 cities in the U.S.</a:t>
            </a:r>
          </a:p>
          <a:p>
            <a:pPr algn="ctr" eaLnBrk="1" hangingPunct="1"/>
            <a:r>
              <a:rPr lang="en-US" altLang="en-US" sz="3600" b="1">
                <a:solidFill>
                  <a:srgbClr val="00A1DF"/>
                </a:solidFill>
              </a:rPr>
              <a:t>If the UC System were a city, </a:t>
            </a:r>
          </a:p>
          <a:p>
            <a:pPr algn="ctr" eaLnBrk="1" hangingPunct="1"/>
            <a:r>
              <a:rPr lang="en-US" altLang="en-US" sz="3600" b="1">
                <a:solidFill>
                  <a:srgbClr val="00A1DF"/>
                </a:solidFill>
              </a:rPr>
              <a:t>we would be the ___ largest city.</a:t>
            </a:r>
            <a:endParaRPr lang="en-US" altLang="en-US" sz="3600"/>
          </a:p>
        </p:txBody>
      </p:sp>
      <p:sp>
        <p:nvSpPr>
          <p:cNvPr id="4" name="TextBox 3">
            <a:extLst>
              <a:ext uri="{FF2B5EF4-FFF2-40B4-BE49-F238E27FC236}">
                <a16:creationId xmlns:a16="http://schemas.microsoft.com/office/drawing/2014/main" id="{69BED9D4-ADBF-43D7-96E0-8E1527AB57CA}"/>
              </a:ext>
            </a:extLst>
          </p:cNvPr>
          <p:cNvSpPr txBox="1"/>
          <p:nvPr/>
        </p:nvSpPr>
        <p:spPr>
          <a:xfrm>
            <a:off x="828675" y="2743200"/>
            <a:ext cx="4003675" cy="1062038"/>
          </a:xfrm>
          <a:prstGeom prst="rect">
            <a:avLst/>
          </a:prstGeom>
          <a:noFill/>
        </p:spPr>
        <p:txBody>
          <a:bodyPr lIns="0" tIns="0">
            <a:spAutoFit/>
          </a:bodyPr>
          <a:lstStyle/>
          <a:p>
            <a:pPr eaLnBrk="1" fontAlgn="auto" hangingPunct="1">
              <a:spcBef>
                <a:spcPts val="0"/>
              </a:spcBef>
              <a:spcAft>
                <a:spcPts val="0"/>
              </a:spcAft>
              <a:defRPr/>
            </a:pPr>
            <a:r>
              <a:rPr lang="en-US" sz="6600" b="1" dirty="0">
                <a:solidFill>
                  <a:schemeClr val="bg1">
                    <a:lumMod val="50000"/>
                  </a:schemeClr>
                </a:solidFill>
                <a:latin typeface="+mn-lt"/>
              </a:rPr>
              <a:t>A) 6</a:t>
            </a:r>
            <a:r>
              <a:rPr lang="en-US" sz="6600" b="1" baseline="30000" dirty="0">
                <a:solidFill>
                  <a:schemeClr val="bg1">
                    <a:lumMod val="50000"/>
                  </a:schemeClr>
                </a:solidFill>
                <a:latin typeface="+mn-lt"/>
              </a:rPr>
              <a:t>th</a:t>
            </a:r>
            <a:r>
              <a:rPr lang="en-US" sz="6600" b="1" dirty="0">
                <a:solidFill>
                  <a:schemeClr val="bg1">
                    <a:lumMod val="50000"/>
                  </a:schemeClr>
                </a:solidFill>
                <a:latin typeface="+mn-lt"/>
              </a:rPr>
              <a:t>  </a:t>
            </a:r>
            <a:endParaRPr lang="en-US" sz="6600" dirty="0">
              <a:solidFill>
                <a:schemeClr val="bg1">
                  <a:lumMod val="50000"/>
                </a:schemeClr>
              </a:solidFill>
              <a:latin typeface="+mn-lt"/>
            </a:endParaRPr>
          </a:p>
        </p:txBody>
      </p:sp>
      <p:sp>
        <p:nvSpPr>
          <p:cNvPr id="5" name="TextBox 4">
            <a:extLst>
              <a:ext uri="{FF2B5EF4-FFF2-40B4-BE49-F238E27FC236}">
                <a16:creationId xmlns:a16="http://schemas.microsoft.com/office/drawing/2014/main" id="{DA274C83-CDF8-4451-AF3B-193620517D93}"/>
              </a:ext>
            </a:extLst>
          </p:cNvPr>
          <p:cNvSpPr txBox="1"/>
          <p:nvPr/>
        </p:nvSpPr>
        <p:spPr>
          <a:xfrm>
            <a:off x="4989513" y="2743200"/>
            <a:ext cx="4003675" cy="1062038"/>
          </a:xfrm>
          <a:prstGeom prst="rect">
            <a:avLst/>
          </a:prstGeom>
          <a:noFill/>
        </p:spPr>
        <p:txBody>
          <a:bodyPr lIns="0" tIns="0">
            <a:spAutoFit/>
          </a:bodyPr>
          <a:lstStyle/>
          <a:p>
            <a:pPr eaLnBrk="1" fontAlgn="auto" hangingPunct="1">
              <a:spcBef>
                <a:spcPts val="0"/>
              </a:spcBef>
              <a:spcAft>
                <a:spcPts val="0"/>
              </a:spcAft>
              <a:defRPr/>
            </a:pPr>
            <a:r>
              <a:rPr lang="en-US" sz="6600" b="1" dirty="0">
                <a:solidFill>
                  <a:schemeClr val="bg1">
                    <a:lumMod val="50000"/>
                  </a:schemeClr>
                </a:solidFill>
                <a:latin typeface="+mn-lt"/>
              </a:rPr>
              <a:t>B) 30</a:t>
            </a:r>
            <a:r>
              <a:rPr lang="en-US" sz="6600" b="1" baseline="30000" dirty="0">
                <a:solidFill>
                  <a:schemeClr val="bg1">
                    <a:lumMod val="50000"/>
                  </a:schemeClr>
                </a:solidFill>
                <a:latin typeface="+mn-lt"/>
              </a:rPr>
              <a:t>th</a:t>
            </a:r>
            <a:r>
              <a:rPr lang="en-US" sz="6600" b="1" dirty="0">
                <a:solidFill>
                  <a:schemeClr val="bg1">
                    <a:lumMod val="50000"/>
                  </a:schemeClr>
                </a:solidFill>
                <a:latin typeface="+mn-lt"/>
              </a:rPr>
              <a:t> </a:t>
            </a:r>
            <a:endParaRPr lang="en-US" sz="6600" dirty="0">
              <a:solidFill>
                <a:schemeClr val="bg1">
                  <a:lumMod val="50000"/>
                </a:schemeClr>
              </a:solidFill>
              <a:latin typeface="+mn-lt"/>
            </a:endParaRPr>
          </a:p>
        </p:txBody>
      </p:sp>
      <p:sp>
        <p:nvSpPr>
          <p:cNvPr id="6" name="TextBox 5">
            <a:extLst>
              <a:ext uri="{FF2B5EF4-FFF2-40B4-BE49-F238E27FC236}">
                <a16:creationId xmlns:a16="http://schemas.microsoft.com/office/drawing/2014/main" id="{05F16CA3-127D-4ADA-AD4F-0AFBB5BD9604}"/>
              </a:ext>
            </a:extLst>
          </p:cNvPr>
          <p:cNvSpPr txBox="1"/>
          <p:nvPr/>
        </p:nvSpPr>
        <p:spPr>
          <a:xfrm>
            <a:off x="4989513" y="5159375"/>
            <a:ext cx="4003675" cy="1060450"/>
          </a:xfrm>
          <a:prstGeom prst="rect">
            <a:avLst/>
          </a:prstGeom>
          <a:noFill/>
        </p:spPr>
        <p:txBody>
          <a:bodyPr lIns="0" tIns="0">
            <a:spAutoFit/>
          </a:bodyPr>
          <a:lstStyle/>
          <a:p>
            <a:pPr eaLnBrk="1" fontAlgn="auto" hangingPunct="1">
              <a:spcBef>
                <a:spcPts val="0"/>
              </a:spcBef>
              <a:spcAft>
                <a:spcPts val="0"/>
              </a:spcAft>
              <a:defRPr/>
            </a:pPr>
            <a:r>
              <a:rPr lang="en-US" sz="6600" b="1" dirty="0">
                <a:solidFill>
                  <a:schemeClr val="bg1">
                    <a:lumMod val="50000"/>
                  </a:schemeClr>
                </a:solidFill>
                <a:latin typeface="+mn-lt"/>
              </a:rPr>
              <a:t>D) 306</a:t>
            </a:r>
            <a:r>
              <a:rPr lang="en-US" sz="6600" b="1" baseline="30000" dirty="0">
                <a:solidFill>
                  <a:schemeClr val="bg1">
                    <a:lumMod val="50000"/>
                  </a:schemeClr>
                </a:solidFill>
                <a:latin typeface="+mn-lt"/>
              </a:rPr>
              <a:t>th</a:t>
            </a:r>
            <a:r>
              <a:rPr lang="en-US" sz="6600" b="1" dirty="0">
                <a:solidFill>
                  <a:schemeClr val="bg1">
                    <a:lumMod val="50000"/>
                  </a:schemeClr>
                </a:solidFill>
                <a:latin typeface="+mn-lt"/>
              </a:rPr>
              <a:t> </a:t>
            </a:r>
            <a:endParaRPr lang="en-US" sz="6600" dirty="0">
              <a:solidFill>
                <a:schemeClr val="bg1">
                  <a:lumMod val="50000"/>
                </a:schemeClr>
              </a:solidFill>
              <a:latin typeface="+mn-lt"/>
            </a:endParaRPr>
          </a:p>
        </p:txBody>
      </p:sp>
      <p:sp>
        <p:nvSpPr>
          <p:cNvPr id="7" name="TextBox 6">
            <a:extLst>
              <a:ext uri="{FF2B5EF4-FFF2-40B4-BE49-F238E27FC236}">
                <a16:creationId xmlns:a16="http://schemas.microsoft.com/office/drawing/2014/main" id="{B2285E3F-6802-4D55-AEF3-85ABE4DA2666}"/>
              </a:ext>
            </a:extLst>
          </p:cNvPr>
          <p:cNvSpPr txBox="1"/>
          <p:nvPr/>
        </p:nvSpPr>
        <p:spPr>
          <a:xfrm>
            <a:off x="876300" y="5159375"/>
            <a:ext cx="4003675" cy="1060450"/>
          </a:xfrm>
          <a:prstGeom prst="rect">
            <a:avLst/>
          </a:prstGeom>
          <a:noFill/>
        </p:spPr>
        <p:txBody>
          <a:bodyPr lIns="0" tIns="0">
            <a:spAutoFit/>
          </a:bodyPr>
          <a:lstStyle/>
          <a:p>
            <a:pPr eaLnBrk="1" fontAlgn="auto" hangingPunct="1">
              <a:spcBef>
                <a:spcPts val="0"/>
              </a:spcBef>
              <a:spcAft>
                <a:spcPts val="0"/>
              </a:spcAft>
              <a:defRPr/>
            </a:pPr>
            <a:r>
              <a:rPr lang="en-US" sz="6600" b="1" dirty="0">
                <a:solidFill>
                  <a:schemeClr val="bg1">
                    <a:lumMod val="50000"/>
                  </a:schemeClr>
                </a:solidFill>
                <a:latin typeface="+mn-lt"/>
              </a:rPr>
              <a:t>C) 127</a:t>
            </a:r>
            <a:r>
              <a:rPr lang="en-US" sz="6600" b="1" baseline="30000" dirty="0">
                <a:solidFill>
                  <a:schemeClr val="bg1">
                    <a:lumMod val="50000"/>
                  </a:schemeClr>
                </a:solidFill>
                <a:latin typeface="+mn-lt"/>
              </a:rPr>
              <a:t>th</a:t>
            </a:r>
            <a:r>
              <a:rPr lang="en-US" sz="6600" b="1" dirty="0">
                <a:solidFill>
                  <a:schemeClr val="bg1">
                    <a:lumMod val="50000"/>
                  </a:schemeClr>
                </a:solidFill>
                <a:latin typeface="+mn-lt"/>
              </a:rPr>
              <a:t> </a:t>
            </a:r>
            <a:endParaRPr lang="en-US" sz="6600" dirty="0">
              <a:solidFill>
                <a:schemeClr val="bg1">
                  <a:lumMod val="50000"/>
                </a:schemeClr>
              </a:solidFill>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EBEBEB"/>
        </a:solidFill>
        <a:effectLst/>
      </p:bgPr>
    </p:bg>
    <p:spTree>
      <p:nvGrpSpPr>
        <p:cNvPr id="1" name=""/>
        <p:cNvGrpSpPr/>
        <p:nvPr/>
      </p:nvGrpSpPr>
      <p:grpSpPr>
        <a:xfrm>
          <a:off x="0" y="0"/>
          <a:ext cx="0" cy="0"/>
          <a:chOff x="0" y="0"/>
          <a:chExt cx="0" cy="0"/>
        </a:xfrm>
      </p:grpSpPr>
      <p:sp>
        <p:nvSpPr>
          <p:cNvPr id="40962" name="TextBox 2">
            <a:extLst>
              <a:ext uri="{FF2B5EF4-FFF2-40B4-BE49-F238E27FC236}">
                <a16:creationId xmlns:a16="http://schemas.microsoft.com/office/drawing/2014/main" id="{08173007-F6A6-4781-88F6-D69C4946095B}"/>
              </a:ext>
            </a:extLst>
          </p:cNvPr>
          <p:cNvSpPr txBox="1">
            <a:spLocks noChangeArrowheads="1"/>
          </p:cNvSpPr>
          <p:nvPr/>
        </p:nvSpPr>
        <p:spPr bwMode="auto">
          <a:xfrm>
            <a:off x="-171450" y="133350"/>
            <a:ext cx="94869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Aft>
                <a:spcPts val="800"/>
              </a:spcAft>
            </a:pPr>
            <a:r>
              <a:rPr lang="en-US" altLang="en-US" sz="3600" b="1">
                <a:solidFill>
                  <a:srgbClr val="00A1DF"/>
                </a:solidFill>
              </a:rPr>
              <a:t>There are nearly 20,000 cities in the U.S.</a:t>
            </a:r>
          </a:p>
          <a:p>
            <a:pPr algn="ctr" eaLnBrk="1" hangingPunct="1"/>
            <a:r>
              <a:rPr lang="en-US" altLang="en-US" sz="3600" b="1">
                <a:solidFill>
                  <a:srgbClr val="00A1DF"/>
                </a:solidFill>
              </a:rPr>
              <a:t>If the UC System were a city, </a:t>
            </a:r>
          </a:p>
          <a:p>
            <a:pPr algn="ctr" eaLnBrk="1" hangingPunct="1"/>
            <a:r>
              <a:rPr lang="en-US" altLang="en-US" sz="3600" b="1">
                <a:solidFill>
                  <a:srgbClr val="00A1DF"/>
                </a:solidFill>
              </a:rPr>
              <a:t>we would be the ___ largest city.</a:t>
            </a:r>
            <a:endParaRPr lang="en-US" altLang="en-US" sz="3600"/>
          </a:p>
        </p:txBody>
      </p:sp>
      <p:sp>
        <p:nvSpPr>
          <p:cNvPr id="4" name="TextBox 3">
            <a:extLst>
              <a:ext uri="{FF2B5EF4-FFF2-40B4-BE49-F238E27FC236}">
                <a16:creationId xmlns:a16="http://schemas.microsoft.com/office/drawing/2014/main" id="{0A08CF23-E304-4914-8F7B-C00AFE6B4F0A}"/>
              </a:ext>
            </a:extLst>
          </p:cNvPr>
          <p:cNvSpPr txBox="1"/>
          <p:nvPr/>
        </p:nvSpPr>
        <p:spPr>
          <a:xfrm>
            <a:off x="828675" y="2743200"/>
            <a:ext cx="4003675" cy="1062038"/>
          </a:xfrm>
          <a:prstGeom prst="rect">
            <a:avLst/>
          </a:prstGeom>
          <a:noFill/>
        </p:spPr>
        <p:txBody>
          <a:bodyPr lIns="0" tIns="0">
            <a:spAutoFit/>
          </a:bodyPr>
          <a:lstStyle/>
          <a:p>
            <a:pPr eaLnBrk="1" fontAlgn="auto" hangingPunct="1">
              <a:spcBef>
                <a:spcPts val="0"/>
              </a:spcBef>
              <a:spcAft>
                <a:spcPts val="0"/>
              </a:spcAft>
              <a:defRPr/>
            </a:pPr>
            <a:r>
              <a:rPr lang="en-US" sz="6600" b="1" dirty="0">
                <a:solidFill>
                  <a:schemeClr val="bg1">
                    <a:lumMod val="65000"/>
                  </a:schemeClr>
                </a:solidFill>
                <a:latin typeface="+mn-lt"/>
              </a:rPr>
              <a:t>A) 6</a:t>
            </a:r>
            <a:r>
              <a:rPr lang="en-US" sz="6600" b="1" baseline="30000" dirty="0">
                <a:solidFill>
                  <a:schemeClr val="bg1">
                    <a:lumMod val="65000"/>
                  </a:schemeClr>
                </a:solidFill>
                <a:latin typeface="+mn-lt"/>
              </a:rPr>
              <a:t>th</a:t>
            </a:r>
            <a:r>
              <a:rPr lang="en-US" sz="6600" b="1" dirty="0">
                <a:solidFill>
                  <a:schemeClr val="bg1">
                    <a:lumMod val="65000"/>
                  </a:schemeClr>
                </a:solidFill>
                <a:latin typeface="+mn-lt"/>
              </a:rPr>
              <a:t>  </a:t>
            </a:r>
            <a:endParaRPr lang="en-US" sz="6600" dirty="0">
              <a:solidFill>
                <a:schemeClr val="bg1">
                  <a:lumMod val="65000"/>
                </a:schemeClr>
              </a:solidFill>
              <a:latin typeface="+mn-lt"/>
            </a:endParaRPr>
          </a:p>
        </p:txBody>
      </p:sp>
      <p:sp>
        <p:nvSpPr>
          <p:cNvPr id="40964" name="TextBox 4">
            <a:extLst>
              <a:ext uri="{FF2B5EF4-FFF2-40B4-BE49-F238E27FC236}">
                <a16:creationId xmlns:a16="http://schemas.microsoft.com/office/drawing/2014/main" id="{010C41E4-47AA-47D0-8479-D0DA3AFA976B}"/>
              </a:ext>
            </a:extLst>
          </p:cNvPr>
          <p:cNvSpPr txBox="1">
            <a:spLocks noChangeArrowheads="1"/>
          </p:cNvSpPr>
          <p:nvPr/>
        </p:nvSpPr>
        <p:spPr bwMode="auto">
          <a:xfrm>
            <a:off x="4989513" y="2743200"/>
            <a:ext cx="40036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6600" b="1" dirty="0">
                <a:solidFill>
                  <a:srgbClr val="0070C0"/>
                </a:solidFill>
              </a:rPr>
              <a:t>B) 30</a:t>
            </a:r>
            <a:r>
              <a:rPr lang="en-US" altLang="en-US" sz="6600" b="1" baseline="30000" dirty="0">
                <a:solidFill>
                  <a:srgbClr val="0070C0"/>
                </a:solidFill>
              </a:rPr>
              <a:t>th</a:t>
            </a:r>
            <a:r>
              <a:rPr lang="en-US" altLang="en-US" sz="6600" b="1" dirty="0">
                <a:solidFill>
                  <a:srgbClr val="0070C0"/>
                </a:solidFill>
              </a:rPr>
              <a:t>!</a:t>
            </a:r>
            <a:endParaRPr lang="en-US" altLang="en-US" sz="6600" dirty="0">
              <a:solidFill>
                <a:srgbClr val="0070C0"/>
              </a:solidFill>
            </a:endParaRPr>
          </a:p>
        </p:txBody>
      </p:sp>
      <p:sp>
        <p:nvSpPr>
          <p:cNvPr id="6" name="TextBox 5">
            <a:extLst>
              <a:ext uri="{FF2B5EF4-FFF2-40B4-BE49-F238E27FC236}">
                <a16:creationId xmlns:a16="http://schemas.microsoft.com/office/drawing/2014/main" id="{4A9ED59B-31D1-4528-95BD-9E55469353FD}"/>
              </a:ext>
            </a:extLst>
          </p:cNvPr>
          <p:cNvSpPr txBox="1"/>
          <p:nvPr/>
        </p:nvSpPr>
        <p:spPr>
          <a:xfrm>
            <a:off x="4989513" y="5159375"/>
            <a:ext cx="4003675" cy="1060450"/>
          </a:xfrm>
          <a:prstGeom prst="rect">
            <a:avLst/>
          </a:prstGeom>
          <a:noFill/>
        </p:spPr>
        <p:txBody>
          <a:bodyPr lIns="0" tIns="0">
            <a:spAutoFit/>
          </a:bodyPr>
          <a:lstStyle/>
          <a:p>
            <a:pPr eaLnBrk="1" fontAlgn="auto" hangingPunct="1">
              <a:spcBef>
                <a:spcPts val="0"/>
              </a:spcBef>
              <a:spcAft>
                <a:spcPts val="0"/>
              </a:spcAft>
              <a:defRPr/>
            </a:pPr>
            <a:r>
              <a:rPr lang="en-US" sz="6600" b="1" dirty="0">
                <a:solidFill>
                  <a:schemeClr val="bg1">
                    <a:lumMod val="65000"/>
                  </a:schemeClr>
                </a:solidFill>
                <a:latin typeface="+mn-lt"/>
              </a:rPr>
              <a:t>D) 306</a:t>
            </a:r>
            <a:r>
              <a:rPr lang="en-US" sz="6600" b="1" baseline="30000" dirty="0">
                <a:solidFill>
                  <a:schemeClr val="bg1">
                    <a:lumMod val="65000"/>
                  </a:schemeClr>
                </a:solidFill>
                <a:latin typeface="+mn-lt"/>
              </a:rPr>
              <a:t>th</a:t>
            </a:r>
            <a:r>
              <a:rPr lang="en-US" sz="6600" b="1" dirty="0">
                <a:solidFill>
                  <a:schemeClr val="bg1">
                    <a:lumMod val="65000"/>
                  </a:schemeClr>
                </a:solidFill>
                <a:latin typeface="+mn-lt"/>
              </a:rPr>
              <a:t> </a:t>
            </a:r>
            <a:endParaRPr lang="en-US" sz="6600" dirty="0">
              <a:solidFill>
                <a:schemeClr val="bg1">
                  <a:lumMod val="65000"/>
                </a:schemeClr>
              </a:solidFill>
              <a:latin typeface="+mn-lt"/>
            </a:endParaRPr>
          </a:p>
        </p:txBody>
      </p:sp>
      <p:sp>
        <p:nvSpPr>
          <p:cNvPr id="7" name="TextBox 6">
            <a:extLst>
              <a:ext uri="{FF2B5EF4-FFF2-40B4-BE49-F238E27FC236}">
                <a16:creationId xmlns:a16="http://schemas.microsoft.com/office/drawing/2014/main" id="{FE1DEF2A-3E88-4C1F-8EE2-0E3E60DB7CEF}"/>
              </a:ext>
            </a:extLst>
          </p:cNvPr>
          <p:cNvSpPr txBox="1"/>
          <p:nvPr/>
        </p:nvSpPr>
        <p:spPr>
          <a:xfrm>
            <a:off x="876300" y="5159375"/>
            <a:ext cx="4003675" cy="1060450"/>
          </a:xfrm>
          <a:prstGeom prst="rect">
            <a:avLst/>
          </a:prstGeom>
          <a:noFill/>
        </p:spPr>
        <p:txBody>
          <a:bodyPr lIns="0" tIns="0">
            <a:spAutoFit/>
          </a:bodyPr>
          <a:lstStyle/>
          <a:p>
            <a:pPr eaLnBrk="1" fontAlgn="auto" hangingPunct="1">
              <a:spcBef>
                <a:spcPts val="0"/>
              </a:spcBef>
              <a:spcAft>
                <a:spcPts val="0"/>
              </a:spcAft>
              <a:defRPr/>
            </a:pPr>
            <a:r>
              <a:rPr lang="en-US" sz="6600" b="1" dirty="0">
                <a:solidFill>
                  <a:schemeClr val="bg1">
                    <a:lumMod val="65000"/>
                  </a:schemeClr>
                </a:solidFill>
                <a:latin typeface="+mn-lt"/>
              </a:rPr>
              <a:t>C) 127</a:t>
            </a:r>
            <a:r>
              <a:rPr lang="en-US" sz="6600" b="1" baseline="30000" dirty="0">
                <a:solidFill>
                  <a:schemeClr val="bg1">
                    <a:lumMod val="65000"/>
                  </a:schemeClr>
                </a:solidFill>
                <a:latin typeface="+mn-lt"/>
              </a:rPr>
              <a:t>th</a:t>
            </a:r>
            <a:r>
              <a:rPr lang="en-US" sz="6600" b="1" dirty="0">
                <a:solidFill>
                  <a:schemeClr val="bg1">
                    <a:lumMod val="65000"/>
                  </a:schemeClr>
                </a:solidFill>
                <a:latin typeface="+mn-lt"/>
              </a:rPr>
              <a:t> </a:t>
            </a:r>
            <a:endParaRPr lang="en-US" sz="6600" dirty="0">
              <a:solidFill>
                <a:schemeClr val="bg1">
                  <a:lumMod val="65000"/>
                </a:schemeClr>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b="-842"/>
          <a:stretch/>
        </p:blipFill>
        <p:spPr>
          <a:xfrm>
            <a:off x="149487" y="0"/>
            <a:ext cx="8845026" cy="6858000"/>
          </a:xfrm>
          <a:prstGeom prst="rect">
            <a:avLst/>
          </a:prstGeom>
        </p:spPr>
      </p:pic>
    </p:spTree>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7013</Words>
  <Application>Microsoft Office PowerPoint</Application>
  <PresentationFormat>On-screen Show (4:3)</PresentationFormat>
  <Paragraphs>637</Paragraphs>
  <Slides>37</Slides>
  <Notes>37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Apple Color Emoji</vt:lpstr>
      <vt:lpstr>Arial</vt:lpstr>
      <vt:lpstr>Bangla MN</vt:lpstr>
      <vt:lpstr>Calibri</vt:lpstr>
      <vt:lpstr>Kievit Offc Pro</vt:lpstr>
      <vt:lpstr>Kievit SC Offc Pro Book</vt:lpstr>
      <vt:lpstr>ProximaNova</vt:lpstr>
      <vt:lpstr>Wingdings</vt:lpstr>
      <vt:lpstr>2_Custom Design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UCLA  Doing?</vt:lpstr>
      <vt:lpstr>PowerPoint Presentation</vt:lpstr>
      <vt:lpstr>How is  UCLA  Doing?</vt:lpstr>
      <vt:lpstr>PowerPoint Presentation</vt:lpstr>
      <vt:lpstr>How is  UCLA  Doing?</vt:lpstr>
      <vt:lpstr>PowerPoint Presentation</vt:lpstr>
      <vt:lpstr>How is  UCLA  Doing?</vt:lpstr>
      <vt:lpstr>PowerPoint Presentation</vt:lpstr>
      <vt:lpstr>PowerPoint Presentation</vt:lpstr>
      <vt:lpstr>PowerPoint Presentation</vt:lpstr>
      <vt:lpstr>PowerPoint Presentation</vt:lpstr>
      <vt:lpstr>PowerPoint Presentation</vt:lpstr>
      <vt:lpstr>Impactful ways to reduce your carbon footprint</vt:lpstr>
      <vt:lpstr>Get Involved! www.sustain.ucla.edu/get-involved</vt:lpstr>
      <vt:lpstr>To learn more...Follow along!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2020-08-25T00:01:30Z</dcterms:created>
  <dcterms:modified xsi:type="dcterms:W3CDTF">2020-12-22T16:59:59Z</dcterms:modified>
</cp:coreProperties>
</file>